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6858000" cx="12192000"/>
  <p:notesSz cx="6858000" cy="9144000"/>
  <p:embeddedFontLst>
    <p:embeddedFont>
      <p:font typeface="Robo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6" roundtripDataSignature="AMtx7mhF7BC0OMmyAKo1YK9UsfUcxqm7I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53643CC-47FE-4F03-976A-E5186D71A9A0}">
  <a:tblStyle styleId="{853643CC-47FE-4F03-976A-E5186D71A9A0}" styleName="Table_0">
    <a:wholeTbl>
      <a:tcTxStyle b="off" i="off">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71FCF6A1-CC78-48D1-9ECD-C985E6042E9E}"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 name="Shape 10"/>
        <p:cNvGrpSpPr/>
        <p:nvPr/>
      </p:nvGrpSpPr>
      <p:grpSpPr>
        <a:xfrm>
          <a:off x="0" y="0"/>
          <a:ext cx="0" cy="0"/>
          <a:chOff x="0" y="0"/>
          <a:chExt cx="0" cy="0"/>
        </a:xfrm>
      </p:grpSpPr>
      <p:sp>
        <p:nvSpPr>
          <p:cNvPr id="11" name="Google Shape;1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 name="Google Shape;1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df15fd944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1" name="Google Shape;71;gdf15fd9440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df15fd9440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9" name="Google Shape;79;gdf15fd9440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df15fd9440_0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7" name="Google Shape;87;gdf15fd9440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f15fd9440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6" name="Google Shape;96;gdf15fd9440_0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df15fd9440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5" name="Google Shape;105;gdf15fd9440_0_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f15fd9440_0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4" name="Google Shape;114;gdf15fd9440_0_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df15fd9440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3" name="Google Shape;123;gdf15fd9440_0_9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f15fd9440_0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2" name="Google Shape;132;gdf15fd9440_0_10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df15fd9440_0_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1" name="Google Shape;141;gdf15fd9440_0_1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df15fd9440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9" name="Google Shape;149;gdf15fd9440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 name="Shape 18"/>
        <p:cNvGrpSpPr/>
        <p:nvPr/>
      </p:nvGrpSpPr>
      <p:grpSpPr>
        <a:xfrm>
          <a:off x="0" y="0"/>
          <a:ext cx="0" cy="0"/>
          <a:chOff x="0" y="0"/>
          <a:chExt cx="0" cy="0"/>
        </a:xfrm>
      </p:grpSpPr>
      <p:sp>
        <p:nvSpPr>
          <p:cNvPr id="19" name="Google Shape;1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 name="Google Shape;2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6" name="Google Shape;15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df9145330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2" name="Google Shape;162;gdf9145330b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df15fd9440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8" name="Google Shape;168;gdf15fd9440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df15fd9440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5" name="Google Shape;175;gdf15fd9440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df15fd9440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2" name="Google Shape;182;gdf15fd9440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df15fd9440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9" name="Google Shape;189;gdf15fd9440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5" name="Google Shape;19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 name="Shape 24"/>
        <p:cNvGrpSpPr/>
        <p:nvPr/>
      </p:nvGrpSpPr>
      <p:grpSpPr>
        <a:xfrm>
          <a:off x="0" y="0"/>
          <a:ext cx="0" cy="0"/>
          <a:chOff x="0" y="0"/>
          <a:chExt cx="0" cy="0"/>
        </a:xfrm>
      </p:grpSpPr>
      <p:sp>
        <p:nvSpPr>
          <p:cNvPr id="25" name="Google Shape;25;gda24d2a8bd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 name="Google Shape;26;gda24d2a8bd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 name="Google Shape;3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 name="Shape 34"/>
        <p:cNvGrpSpPr/>
        <p:nvPr/>
      </p:nvGrpSpPr>
      <p:grpSpPr>
        <a:xfrm>
          <a:off x="0" y="0"/>
          <a:ext cx="0" cy="0"/>
          <a:chOff x="0" y="0"/>
          <a:chExt cx="0" cy="0"/>
        </a:xfrm>
      </p:grpSpPr>
      <p:sp>
        <p:nvSpPr>
          <p:cNvPr id="35" name="Google Shape;3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 name="Google Shape;3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 name="Google Shape;42;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9" name="Google Shape;4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da24d2a8bd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6" name="Google Shape;56;gda24d2a8bd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da24d2a8bd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 name="Google Shape;63;gda24d2a8bd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bg>
      <p:bgPr>
        <a:blipFill>
          <a:blip r:embed="rId2">
            <a:alphaModFix/>
          </a:blip>
          <a:stretch>
            <a:fillRect/>
          </a:stretch>
        </a:blipFill>
      </p:bgPr>
    </p:bg>
    <p:spTree>
      <p:nvGrpSpPr>
        <p:cNvPr id="6" name="Shape 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apositiva de título">
  <p:cSld name="1_Diapositiva de título">
    <p:bg>
      <p:bgPr>
        <a:blipFill>
          <a:blip r:embed="rId2">
            <a:alphaModFix/>
          </a:blip>
          <a:stretch>
            <a:fillRect/>
          </a:stretch>
        </a:blipFill>
      </p:bgPr>
    </p:bg>
    <p:spTree>
      <p:nvGrpSpPr>
        <p:cNvPr id="7" name="Shape 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apositiva de título">
  <p:cSld name="4_Diapositiva de título">
    <p:bg>
      <p:bgPr>
        <a:blipFill>
          <a:blip r:embed="rId2">
            <a:alphaModFix/>
          </a:blip>
          <a:stretch>
            <a:fillRect/>
          </a:stretch>
        </a:blipFill>
      </p:bgPr>
    </p:bg>
    <p:spTree>
      <p:nvGrpSpPr>
        <p:cNvPr id="8" name="Shape 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apositiva de título">
  <p:cSld name="2_Diapositiva de título">
    <p:bg>
      <p:bgPr>
        <a:blipFill>
          <a:blip r:embed="rId2">
            <a:alphaModFix/>
          </a:blip>
          <a:stretch>
            <a:fillRect/>
          </a:stretch>
        </a:blipFill>
      </p:bgPr>
    </p:bg>
    <p:spTree>
      <p:nvGrpSpPr>
        <p:cNvPr id="9" name="Shape 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6.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www.datos.gov.co/Estad-sticas-Nacionales/Colombianos-en-el-exterior-de-25-a-40-a-os/3k8j-4d42" TargetMode="Externa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 name="Shape 13"/>
        <p:cNvGrpSpPr/>
        <p:nvPr/>
      </p:nvGrpSpPr>
      <p:grpSpPr>
        <a:xfrm>
          <a:off x="0" y="0"/>
          <a:ext cx="0" cy="0"/>
          <a:chOff x="0" y="0"/>
          <a:chExt cx="0" cy="0"/>
        </a:xfrm>
      </p:grpSpPr>
      <p:sp>
        <p:nvSpPr>
          <p:cNvPr id="14" name="Google Shape;14;p1"/>
          <p:cNvSpPr txBox="1"/>
          <p:nvPr/>
        </p:nvSpPr>
        <p:spPr>
          <a:xfrm>
            <a:off x="4355125" y="387500"/>
            <a:ext cx="8735700" cy="3645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6000"/>
              <a:buFont typeface="Arial"/>
              <a:buNone/>
            </a:pPr>
            <a:r>
              <a:t/>
            </a:r>
            <a:endParaRPr b="0" i="0" sz="1400" u="none" cap="none" strike="noStrike">
              <a:solidFill>
                <a:srgbClr val="000000"/>
              </a:solidFill>
              <a:latin typeface="Arial"/>
              <a:ea typeface="Arial"/>
              <a:cs typeface="Arial"/>
              <a:sym typeface="Arial"/>
            </a:endParaRPr>
          </a:p>
          <a:p>
            <a:pPr indent="0" lvl="0" marL="0" rtl="0" algn="l">
              <a:spcBef>
                <a:spcPts val="100"/>
              </a:spcBef>
              <a:spcAft>
                <a:spcPts val="0"/>
              </a:spcAft>
              <a:buClr>
                <a:schemeClr val="dk1"/>
              </a:buClr>
              <a:buSzPts val="1100"/>
              <a:buFont typeface="Arial"/>
              <a:buNone/>
            </a:pPr>
            <a:r>
              <a:rPr b="1" lang="es-CO" sz="5400">
                <a:solidFill>
                  <a:schemeClr val="dk2"/>
                </a:solidFill>
                <a:latin typeface="Roboto"/>
                <a:ea typeface="Roboto"/>
                <a:cs typeface="Roboto"/>
                <a:sym typeface="Roboto"/>
              </a:rPr>
              <a:t>Sistema para la identificación del país de destino en procesos de migración colombian</a:t>
            </a:r>
            <a:r>
              <a:rPr b="1" lang="es-CO" sz="5400">
                <a:solidFill>
                  <a:schemeClr val="dk2"/>
                </a:solidFill>
                <a:latin typeface="Roboto"/>
                <a:ea typeface="Roboto"/>
                <a:cs typeface="Roboto"/>
                <a:sym typeface="Roboto"/>
              </a:rPr>
              <a:t>o</a:t>
            </a:r>
            <a:r>
              <a:rPr b="1" lang="es-CO" sz="5400">
                <a:solidFill>
                  <a:schemeClr val="dk2"/>
                </a:solidFill>
                <a:latin typeface="Roboto"/>
                <a:ea typeface="Roboto"/>
                <a:cs typeface="Roboto"/>
                <a:sym typeface="Roboto"/>
              </a:rPr>
              <a:t>s</a:t>
            </a:r>
            <a:endParaRPr b="0" i="0" sz="800" u="none" cap="none" strike="noStrike">
              <a:solidFill>
                <a:schemeClr val="dk2"/>
              </a:solidFill>
              <a:latin typeface="Arial"/>
              <a:ea typeface="Arial"/>
              <a:cs typeface="Arial"/>
              <a:sym typeface="Arial"/>
            </a:endParaRPr>
          </a:p>
        </p:txBody>
      </p:sp>
      <p:sp>
        <p:nvSpPr>
          <p:cNvPr id="15" name="Google Shape;15;p1"/>
          <p:cNvSpPr/>
          <p:nvPr/>
        </p:nvSpPr>
        <p:spPr>
          <a:xfrm>
            <a:off x="6297769" y="4301544"/>
            <a:ext cx="3812146" cy="64394"/>
          </a:xfrm>
          <a:prstGeom prst="rect">
            <a:avLst/>
          </a:prstGeom>
          <a:solidFill>
            <a:srgbClr val="9CC2E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6" name="Google Shape;16;p1"/>
          <p:cNvSpPr txBox="1"/>
          <p:nvPr/>
        </p:nvSpPr>
        <p:spPr>
          <a:xfrm>
            <a:off x="4355123" y="4746938"/>
            <a:ext cx="3441300" cy="16827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600"/>
              <a:buFont typeface="Arial"/>
              <a:buNone/>
            </a:pPr>
            <a:r>
              <a:rPr b="0" i="0" lang="es-CO" sz="1600" u="none" cap="none" strike="noStrike">
                <a:solidFill>
                  <a:schemeClr val="dk1"/>
                </a:solidFill>
                <a:latin typeface="Arial"/>
                <a:ea typeface="Arial"/>
                <a:cs typeface="Arial"/>
                <a:sym typeface="Arial"/>
              </a:rPr>
              <a:t>Realizado por:</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000"/>
              <a:buFont typeface="Arial"/>
              <a:buNone/>
            </a:pPr>
            <a:r>
              <a:rPr b="0" i="0" lang="es-CO" sz="2000" u="none" cap="none" strike="noStrike">
                <a:solidFill>
                  <a:schemeClr val="dk1"/>
                </a:solidFill>
                <a:latin typeface="Arial"/>
                <a:ea typeface="Arial"/>
                <a:cs typeface="Arial"/>
                <a:sym typeface="Arial"/>
              </a:rPr>
              <a:t>Mayra Alejandra Caicedo</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000"/>
              <a:buFont typeface="Arial"/>
              <a:buNone/>
            </a:pPr>
            <a:r>
              <a:rPr b="0" i="0" lang="es-CO" sz="2000" u="none" cap="none" strike="noStrike">
                <a:solidFill>
                  <a:schemeClr val="dk1"/>
                </a:solidFill>
                <a:latin typeface="Arial"/>
                <a:ea typeface="Arial"/>
                <a:cs typeface="Arial"/>
                <a:sym typeface="Arial"/>
              </a:rPr>
              <a:t>Sebastián Sánchez</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000"/>
              <a:buFont typeface="Arial"/>
              <a:buNone/>
            </a:pPr>
            <a:r>
              <a:rPr b="0" i="0" lang="es-CO" sz="2000" u="none" cap="none" strike="noStrike">
                <a:solidFill>
                  <a:schemeClr val="dk1"/>
                </a:solidFill>
                <a:latin typeface="Arial"/>
                <a:ea typeface="Arial"/>
                <a:cs typeface="Arial"/>
                <a:sym typeface="Arial"/>
              </a:rPr>
              <a:t>Nini Juliana Vélez </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000"/>
              <a:buFont typeface="Arial"/>
              <a:buNone/>
            </a:pPr>
            <a:r>
              <a:t/>
            </a:r>
            <a:endParaRPr b="0" i="0" sz="2000" u="none" cap="none" strike="noStrike">
              <a:solidFill>
                <a:schemeClr val="dk1"/>
              </a:solidFill>
              <a:latin typeface="Arial"/>
              <a:ea typeface="Arial"/>
              <a:cs typeface="Arial"/>
              <a:sym typeface="Arial"/>
            </a:endParaRPr>
          </a:p>
          <a:p>
            <a:pPr indent="0" lvl="0" marL="0" marR="0" rtl="0" algn="ctr">
              <a:lnSpc>
                <a:spcPct val="90000"/>
              </a:lnSpc>
              <a:spcBef>
                <a:spcPts val="1000"/>
              </a:spcBef>
              <a:spcAft>
                <a:spcPts val="0"/>
              </a:spcAft>
              <a:buClr>
                <a:schemeClr val="dk1"/>
              </a:buClr>
              <a:buSzPts val="3200"/>
              <a:buFont typeface="Arial"/>
              <a:buNone/>
            </a:pPr>
            <a:r>
              <a:t/>
            </a:r>
            <a:endParaRPr b="0" i="0" sz="3200" u="none" cap="none" strike="noStrike">
              <a:solidFill>
                <a:schemeClr val="dk1"/>
              </a:solidFill>
              <a:latin typeface="Arial"/>
              <a:ea typeface="Arial"/>
              <a:cs typeface="Arial"/>
              <a:sym typeface="Arial"/>
            </a:endParaRPr>
          </a:p>
        </p:txBody>
      </p:sp>
      <p:sp>
        <p:nvSpPr>
          <p:cNvPr id="17" name="Google Shape;17;p1"/>
          <p:cNvSpPr txBox="1"/>
          <p:nvPr/>
        </p:nvSpPr>
        <p:spPr>
          <a:xfrm>
            <a:off x="6836898" y="5315410"/>
            <a:ext cx="5215663" cy="946863"/>
          </a:xfrm>
          <a:prstGeom prst="rect">
            <a:avLst/>
          </a:prstGeom>
          <a:noFill/>
          <a:ln>
            <a:noFill/>
          </a:ln>
        </p:spPr>
        <p:txBody>
          <a:bodyPr anchorCtr="0" anchor="t" bIns="45700" lIns="91425" spcFirstLastPara="1" rIns="91425" wrap="square" tIns="45700">
            <a:normAutofit/>
          </a:bodyPr>
          <a:lstStyle/>
          <a:p>
            <a:pPr indent="0" lvl="0" marL="0" marR="0" rtl="0" algn="r">
              <a:lnSpc>
                <a:spcPct val="90000"/>
              </a:lnSpc>
              <a:spcBef>
                <a:spcPts val="0"/>
              </a:spcBef>
              <a:spcAft>
                <a:spcPts val="0"/>
              </a:spcAft>
              <a:buClr>
                <a:schemeClr val="dk1"/>
              </a:buClr>
              <a:buSzPts val="1400"/>
              <a:buFont typeface="Arial"/>
              <a:buNone/>
            </a:pPr>
            <a:r>
              <a:rPr b="0" i="1" lang="es-CO" sz="1400" u="none" cap="none" strike="noStrike">
                <a:solidFill>
                  <a:schemeClr val="dk1"/>
                </a:solidFill>
                <a:latin typeface="Arial"/>
                <a:ea typeface="Arial"/>
                <a:cs typeface="Arial"/>
                <a:sym typeface="Arial"/>
              </a:rPr>
              <a:t>Curso Aprendizaje Automático</a:t>
            </a:r>
            <a:endParaRPr b="0" i="0" sz="1400" u="none" cap="none" strike="noStrike">
              <a:solidFill>
                <a:srgbClr val="000000"/>
              </a:solidFill>
              <a:latin typeface="Arial"/>
              <a:ea typeface="Arial"/>
              <a:cs typeface="Arial"/>
              <a:sym typeface="Arial"/>
            </a:endParaRPr>
          </a:p>
          <a:p>
            <a:pPr indent="0" lvl="0" marL="0" marR="0" rtl="0" algn="r">
              <a:lnSpc>
                <a:spcPct val="90000"/>
              </a:lnSpc>
              <a:spcBef>
                <a:spcPts val="1000"/>
              </a:spcBef>
              <a:spcAft>
                <a:spcPts val="0"/>
              </a:spcAft>
              <a:buClr>
                <a:schemeClr val="dk1"/>
              </a:buClr>
              <a:buSzPts val="1400"/>
              <a:buFont typeface="Arial"/>
              <a:buNone/>
            </a:pPr>
            <a:r>
              <a:rPr b="0" i="1" lang="es-CO" sz="1400" u="none" cap="none" strike="noStrike">
                <a:solidFill>
                  <a:schemeClr val="dk1"/>
                </a:solidFill>
                <a:latin typeface="Arial"/>
                <a:ea typeface="Arial"/>
                <a:cs typeface="Arial"/>
                <a:sym typeface="Arial"/>
              </a:rPr>
              <a:t>Espec</a:t>
            </a:r>
            <a:r>
              <a:rPr b="0" i="1" lang="es-CO" sz="1400" u="none" cap="none" strike="noStrike">
                <a:solidFill>
                  <a:schemeClr val="dk1"/>
                </a:solidFill>
                <a:latin typeface="Arial"/>
                <a:ea typeface="Arial"/>
                <a:cs typeface="Arial"/>
                <a:sym typeface="Arial"/>
              </a:rPr>
              <a:t>ializ</a:t>
            </a:r>
            <a:r>
              <a:rPr b="0" i="1" lang="es-CO" sz="1400" u="none" cap="none" strike="noStrike">
                <a:solidFill>
                  <a:schemeClr val="dk1"/>
                </a:solidFill>
                <a:latin typeface="Arial"/>
                <a:ea typeface="Arial"/>
                <a:cs typeface="Arial"/>
                <a:sym typeface="Arial"/>
              </a:rPr>
              <a:t>ación Analítica en Big Data</a:t>
            </a:r>
            <a:endParaRPr b="0" i="0" sz="1400" u="none" cap="none" strike="noStrike">
              <a:solidFill>
                <a:srgbClr val="000000"/>
              </a:solidFill>
              <a:latin typeface="Arial"/>
              <a:ea typeface="Arial"/>
              <a:cs typeface="Arial"/>
              <a:sym typeface="Arial"/>
            </a:endParaRPr>
          </a:p>
          <a:p>
            <a:pPr indent="0" lvl="0" marL="0" marR="0" rtl="0" algn="r">
              <a:lnSpc>
                <a:spcPct val="90000"/>
              </a:lnSpc>
              <a:spcBef>
                <a:spcPts val="1000"/>
              </a:spcBef>
              <a:spcAft>
                <a:spcPts val="0"/>
              </a:spcAft>
              <a:buClr>
                <a:schemeClr val="dk1"/>
              </a:buClr>
              <a:buSzPts val="1400"/>
              <a:buFont typeface="Arial"/>
              <a:buNone/>
            </a:pPr>
            <a:r>
              <a:rPr b="0" i="1" lang="es-CO" sz="1400" u="none" cap="none" strike="noStrike">
                <a:solidFill>
                  <a:schemeClr val="dk1"/>
                </a:solidFill>
                <a:latin typeface="Arial"/>
                <a:ea typeface="Arial"/>
                <a:cs typeface="Arial"/>
                <a:sym typeface="Arial"/>
              </a:rPr>
              <a:t>Universidad Autónoma de Occidente</a:t>
            </a:r>
            <a:endParaRPr b="0" i="0" sz="1400" u="none" cap="none" strike="noStrike">
              <a:solidFill>
                <a:schemeClr val="dk1"/>
              </a:solidFill>
              <a:latin typeface="Arial"/>
              <a:ea typeface="Arial"/>
              <a:cs typeface="Arial"/>
              <a:sym typeface="Arial"/>
            </a:endParaRPr>
          </a:p>
          <a:p>
            <a:pPr indent="0" lvl="0" marL="0" marR="0" rtl="0" algn="ctr">
              <a:lnSpc>
                <a:spcPct val="90000"/>
              </a:lnSpc>
              <a:spcBef>
                <a:spcPts val="1000"/>
              </a:spcBef>
              <a:spcAft>
                <a:spcPts val="0"/>
              </a:spcAft>
              <a:buClr>
                <a:schemeClr val="dk1"/>
              </a:buClr>
              <a:buSzPts val="3200"/>
              <a:buFont typeface="Arial"/>
              <a:buNone/>
            </a:pPr>
            <a:r>
              <a:t/>
            </a:r>
            <a:endParaRPr b="0" i="0" sz="32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gdf15fd9440_0_1"/>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 name="Google Shape;74;gdf15fd9440_0_1"/>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75" name="Google Shape;75;gdf15fd9440_0_1"/>
          <p:cNvPicPr preferRelativeResize="0"/>
          <p:nvPr/>
        </p:nvPicPr>
        <p:blipFill>
          <a:blip r:embed="rId3">
            <a:alphaModFix/>
          </a:blip>
          <a:stretch>
            <a:fillRect/>
          </a:stretch>
        </p:blipFill>
        <p:spPr>
          <a:xfrm>
            <a:off x="2935950" y="1333501"/>
            <a:ext cx="4567500" cy="5162050"/>
          </a:xfrm>
          <a:prstGeom prst="rect">
            <a:avLst/>
          </a:prstGeom>
          <a:noFill/>
          <a:ln>
            <a:noFill/>
          </a:ln>
        </p:spPr>
      </p:pic>
      <p:sp>
        <p:nvSpPr>
          <p:cNvPr id="76" name="Google Shape;76;gdf15fd9440_0_1"/>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gdf15fd9440_0_6"/>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 name="Google Shape;82;gdf15fd9440_0_6"/>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83" name="Google Shape;83;gdf15fd9440_0_6"/>
          <p:cNvPicPr preferRelativeResize="0"/>
          <p:nvPr/>
        </p:nvPicPr>
        <p:blipFill>
          <a:blip r:embed="rId3">
            <a:alphaModFix/>
          </a:blip>
          <a:stretch>
            <a:fillRect/>
          </a:stretch>
        </p:blipFill>
        <p:spPr>
          <a:xfrm>
            <a:off x="3137650" y="1161100"/>
            <a:ext cx="5233150" cy="5028225"/>
          </a:xfrm>
          <a:prstGeom prst="rect">
            <a:avLst/>
          </a:prstGeom>
          <a:noFill/>
          <a:ln>
            <a:noFill/>
          </a:ln>
        </p:spPr>
      </p:pic>
      <p:sp>
        <p:nvSpPr>
          <p:cNvPr id="84" name="Google Shape;84;gdf15fd9440_0_6"/>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gdf15fd9440_0_51"/>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 name="Google Shape;90;gdf15fd9440_0_51"/>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 name="Google Shape;91;gdf15fd9440_0_51"/>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92" name="Google Shape;92;gdf15fd9440_0_51"/>
          <p:cNvPicPr preferRelativeResize="0"/>
          <p:nvPr/>
        </p:nvPicPr>
        <p:blipFill>
          <a:blip r:embed="rId3">
            <a:alphaModFix/>
          </a:blip>
          <a:stretch>
            <a:fillRect/>
          </a:stretch>
        </p:blipFill>
        <p:spPr>
          <a:xfrm>
            <a:off x="596150" y="1230400"/>
            <a:ext cx="10142574" cy="4987050"/>
          </a:xfrm>
          <a:prstGeom prst="rect">
            <a:avLst/>
          </a:prstGeom>
          <a:noFill/>
          <a:ln>
            <a:noFill/>
          </a:ln>
        </p:spPr>
      </p:pic>
      <p:sp>
        <p:nvSpPr>
          <p:cNvPr id="93" name="Google Shape;93;gdf15fd9440_0_51"/>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df15fd9440_0_62"/>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9" name="Google Shape;99;gdf15fd9440_0_62"/>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00" name="Google Shape;100;gdf15fd9440_0_6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01" name="Google Shape;101;gdf15fd9440_0_6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102" name="Google Shape;102;gdf15fd9440_0_62"/>
          <p:cNvPicPr preferRelativeResize="0"/>
          <p:nvPr/>
        </p:nvPicPr>
        <p:blipFill>
          <a:blip r:embed="rId3">
            <a:alphaModFix/>
          </a:blip>
          <a:stretch>
            <a:fillRect/>
          </a:stretch>
        </p:blipFill>
        <p:spPr>
          <a:xfrm>
            <a:off x="1237575" y="1333500"/>
            <a:ext cx="8860800" cy="4637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df15fd9440_0_72"/>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08" name="Google Shape;108;gdf15fd9440_0_72"/>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09" name="Google Shape;109;gdf15fd9440_0_7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10" name="Google Shape;110;gdf15fd9440_0_7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111" name="Google Shape;111;gdf15fd9440_0_72"/>
          <p:cNvPicPr preferRelativeResize="0"/>
          <p:nvPr/>
        </p:nvPicPr>
        <p:blipFill>
          <a:blip r:embed="rId3">
            <a:alphaModFix/>
          </a:blip>
          <a:stretch>
            <a:fillRect/>
          </a:stretch>
        </p:blipFill>
        <p:spPr>
          <a:xfrm>
            <a:off x="713150" y="1075850"/>
            <a:ext cx="8323275" cy="4984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gdf15fd9440_0_82"/>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7" name="Google Shape;117;gdf15fd9440_0_82"/>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8" name="Google Shape;118;gdf15fd9440_0_8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19" name="Google Shape;119;gdf15fd9440_0_8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120" name="Google Shape;120;gdf15fd9440_0_82"/>
          <p:cNvPicPr preferRelativeResize="0"/>
          <p:nvPr/>
        </p:nvPicPr>
        <p:blipFill>
          <a:blip r:embed="rId3">
            <a:alphaModFix/>
          </a:blip>
          <a:stretch>
            <a:fillRect/>
          </a:stretch>
        </p:blipFill>
        <p:spPr>
          <a:xfrm>
            <a:off x="1705550" y="1131800"/>
            <a:ext cx="6665250" cy="5178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df15fd9440_0_92"/>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26" name="Google Shape;126;gdf15fd9440_0_92"/>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27" name="Google Shape;127;gdf15fd9440_0_9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28" name="Google Shape;128;gdf15fd9440_0_9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129" name="Google Shape;129;gdf15fd9440_0_92"/>
          <p:cNvPicPr preferRelativeResize="0"/>
          <p:nvPr/>
        </p:nvPicPr>
        <p:blipFill>
          <a:blip r:embed="rId3">
            <a:alphaModFix/>
          </a:blip>
          <a:stretch>
            <a:fillRect/>
          </a:stretch>
        </p:blipFill>
        <p:spPr>
          <a:xfrm>
            <a:off x="2391350" y="1232650"/>
            <a:ext cx="6176100" cy="4798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gdf15fd9440_0_102"/>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35" name="Google Shape;135;gdf15fd9440_0_102"/>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36" name="Google Shape;136;gdf15fd9440_0_10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37" name="Google Shape;137;gdf15fd9440_0_10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138" name="Google Shape;138;gdf15fd9440_0_102"/>
          <p:cNvPicPr preferRelativeResize="0"/>
          <p:nvPr/>
        </p:nvPicPr>
        <p:blipFill>
          <a:blip r:embed="rId3">
            <a:alphaModFix/>
          </a:blip>
          <a:stretch>
            <a:fillRect/>
          </a:stretch>
        </p:blipFill>
        <p:spPr>
          <a:xfrm>
            <a:off x="1201275" y="1333500"/>
            <a:ext cx="8702500" cy="48382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df15fd9440_0_112"/>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44" name="Google Shape;144;gdf15fd9440_0_112"/>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45" name="Google Shape;145;gdf15fd9440_0_11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146" name="Google Shape;146;gdf15fd9440_0_112"/>
          <p:cNvPicPr preferRelativeResize="0"/>
          <p:nvPr/>
        </p:nvPicPr>
        <p:blipFill>
          <a:blip r:embed="rId3">
            <a:alphaModFix/>
          </a:blip>
          <a:stretch>
            <a:fillRect/>
          </a:stretch>
        </p:blipFill>
        <p:spPr>
          <a:xfrm>
            <a:off x="106875" y="1573300"/>
            <a:ext cx="11850800" cy="40946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df15fd9440_0_11"/>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52" name="Google Shape;152;gdf15fd9440_0_11"/>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Preprocesamiento de datos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53" name="Google Shape;153;gdf15fd9440_0_11"/>
          <p:cNvSpPr/>
          <p:nvPr/>
        </p:nvSpPr>
        <p:spPr>
          <a:xfrm>
            <a:off x="499150" y="1880125"/>
            <a:ext cx="10889100" cy="3776400"/>
          </a:xfrm>
          <a:prstGeom prst="rect">
            <a:avLst/>
          </a:prstGeom>
          <a:solidFill>
            <a:srgbClr val="F8F9FA"/>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s-CO" sz="2400">
                <a:solidFill>
                  <a:schemeClr val="dk1"/>
                </a:solidFill>
                <a:latin typeface="Calibri"/>
                <a:ea typeface="Calibri"/>
                <a:cs typeface="Calibri"/>
                <a:sym typeface="Calibri"/>
              </a:rPr>
              <a:t>Se aplicaron los 5 métodos que se describen a continuación</a:t>
            </a:r>
            <a:r>
              <a:rPr b="0" i="0" lang="es-CO" sz="2400" u="none" cap="none" strike="noStrike">
                <a:solidFill>
                  <a:schemeClr val="dk1"/>
                </a:solidFill>
                <a:latin typeface="Calibri"/>
                <a:ea typeface="Calibri"/>
                <a:cs typeface="Calibri"/>
                <a:sym typeface="Calibri"/>
              </a:rPr>
              <a:t>:</a:t>
            </a:r>
            <a:endParaRPr b="0" i="0" sz="2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457200" marR="8255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a:p>
            <a:pPr indent="-342900" lvl="1" marL="800100" marR="82550" rtl="0" algn="l">
              <a:lnSpc>
                <a:spcPct val="100000"/>
              </a:lnSpc>
              <a:spcBef>
                <a:spcPts val="0"/>
              </a:spcBef>
              <a:spcAft>
                <a:spcPts val="0"/>
              </a:spcAft>
              <a:buClr>
                <a:schemeClr val="dk1"/>
              </a:buClr>
              <a:buSzPts val="2400"/>
              <a:buFont typeface="Noto Sans Symbols"/>
              <a:buChar char="❑"/>
            </a:pPr>
            <a:r>
              <a:rPr b="1" lang="es-CO" sz="2400">
                <a:solidFill>
                  <a:schemeClr val="dk1"/>
                </a:solidFill>
                <a:latin typeface="Calibri"/>
                <a:ea typeface="Calibri"/>
                <a:cs typeface="Calibri"/>
                <a:sym typeface="Calibri"/>
              </a:rPr>
              <a:t>Eliminación de datos nulos</a:t>
            </a:r>
            <a:endParaRPr b="1" i="0" sz="2400" u="none" cap="none" strike="noStrike">
              <a:solidFill>
                <a:schemeClr val="dk1"/>
              </a:solidFill>
              <a:latin typeface="Calibri"/>
              <a:ea typeface="Calibri"/>
              <a:cs typeface="Calibri"/>
              <a:sym typeface="Calibri"/>
            </a:endParaRPr>
          </a:p>
          <a:p>
            <a:pPr indent="-342900" lvl="1" marL="800100" marR="82550" rtl="0" algn="l">
              <a:lnSpc>
                <a:spcPct val="100000"/>
              </a:lnSpc>
              <a:spcBef>
                <a:spcPts val="0"/>
              </a:spcBef>
              <a:spcAft>
                <a:spcPts val="0"/>
              </a:spcAft>
              <a:buClr>
                <a:schemeClr val="dk1"/>
              </a:buClr>
              <a:buSzPts val="2400"/>
              <a:buFont typeface="Noto Sans Symbols"/>
              <a:buChar char="❑"/>
            </a:pPr>
            <a:r>
              <a:rPr b="1" lang="es-CO" sz="2400">
                <a:solidFill>
                  <a:schemeClr val="dk1"/>
                </a:solidFill>
                <a:latin typeface="Calibri"/>
                <a:ea typeface="Calibri"/>
                <a:cs typeface="Calibri"/>
                <a:sym typeface="Calibri"/>
              </a:rPr>
              <a:t>Modificación de datos anómalos</a:t>
            </a:r>
            <a:endParaRPr b="1" i="0" sz="2400" u="none" cap="none" strike="noStrike">
              <a:solidFill>
                <a:schemeClr val="dk1"/>
              </a:solidFill>
              <a:latin typeface="Calibri"/>
              <a:ea typeface="Calibri"/>
              <a:cs typeface="Calibri"/>
              <a:sym typeface="Calibri"/>
            </a:endParaRPr>
          </a:p>
          <a:p>
            <a:pPr indent="-342900" lvl="1" marL="800100" marR="82550" rtl="0" algn="l">
              <a:lnSpc>
                <a:spcPct val="100000"/>
              </a:lnSpc>
              <a:spcBef>
                <a:spcPts val="0"/>
              </a:spcBef>
              <a:spcAft>
                <a:spcPts val="0"/>
              </a:spcAft>
              <a:buClr>
                <a:schemeClr val="dk1"/>
              </a:buClr>
              <a:buSzPts val="2400"/>
              <a:buFont typeface="Noto Sans Symbols"/>
              <a:buChar char="❑"/>
            </a:pPr>
            <a:r>
              <a:rPr b="1" lang="es-CO" sz="2400">
                <a:solidFill>
                  <a:schemeClr val="dk1"/>
                </a:solidFill>
                <a:latin typeface="Calibri"/>
                <a:ea typeface="Calibri"/>
                <a:cs typeface="Calibri"/>
                <a:sym typeface="Calibri"/>
              </a:rPr>
              <a:t>Explosión de datos</a:t>
            </a:r>
            <a:endParaRPr b="1" sz="2400">
              <a:solidFill>
                <a:schemeClr val="dk1"/>
              </a:solidFill>
              <a:latin typeface="Calibri"/>
              <a:ea typeface="Calibri"/>
              <a:cs typeface="Calibri"/>
              <a:sym typeface="Calibri"/>
            </a:endParaRPr>
          </a:p>
          <a:p>
            <a:pPr indent="-342900" lvl="1" marL="800100" marR="82550" rtl="0" algn="l">
              <a:lnSpc>
                <a:spcPct val="100000"/>
              </a:lnSpc>
              <a:spcBef>
                <a:spcPts val="0"/>
              </a:spcBef>
              <a:spcAft>
                <a:spcPts val="0"/>
              </a:spcAft>
              <a:buClr>
                <a:schemeClr val="dk1"/>
              </a:buClr>
              <a:buSzPts val="2400"/>
              <a:buFont typeface="Noto Sans Symbols"/>
              <a:buChar char="❑"/>
            </a:pPr>
            <a:r>
              <a:rPr b="1" lang="es-CO" sz="2400">
                <a:solidFill>
                  <a:schemeClr val="dk1"/>
                </a:solidFill>
                <a:latin typeface="Calibri"/>
                <a:ea typeface="Calibri"/>
                <a:cs typeface="Calibri"/>
                <a:sym typeface="Calibri"/>
              </a:rPr>
              <a:t>Categorización de datos</a:t>
            </a:r>
            <a:r>
              <a:rPr lang="es-CO" sz="2400">
                <a:solidFill>
                  <a:schemeClr val="dk1"/>
                </a:solidFill>
                <a:latin typeface="Calibri"/>
                <a:ea typeface="Calibri"/>
                <a:cs typeface="Calibri"/>
                <a:sym typeface="Calibri"/>
              </a:rPr>
              <a:t> </a:t>
            </a:r>
            <a:endParaRPr b="1" sz="2400">
              <a:solidFill>
                <a:schemeClr val="dk1"/>
              </a:solidFill>
              <a:latin typeface="Calibri"/>
              <a:ea typeface="Calibri"/>
              <a:cs typeface="Calibri"/>
              <a:sym typeface="Calibri"/>
            </a:endParaRPr>
          </a:p>
          <a:p>
            <a:pPr indent="-342900" lvl="1" marL="800100" marR="82550" rtl="0" algn="l">
              <a:lnSpc>
                <a:spcPct val="100000"/>
              </a:lnSpc>
              <a:spcBef>
                <a:spcPts val="0"/>
              </a:spcBef>
              <a:spcAft>
                <a:spcPts val="0"/>
              </a:spcAft>
              <a:buClr>
                <a:schemeClr val="dk1"/>
              </a:buClr>
              <a:buSzPts val="2400"/>
              <a:buFont typeface="Noto Sans Symbols"/>
              <a:buChar char="❑"/>
            </a:pPr>
            <a:r>
              <a:rPr b="1" lang="es-CO" sz="2400">
                <a:solidFill>
                  <a:schemeClr val="dk1"/>
                </a:solidFill>
                <a:latin typeface="Calibri"/>
                <a:ea typeface="Calibri"/>
                <a:cs typeface="Calibri"/>
                <a:sym typeface="Calibri"/>
              </a:rPr>
              <a:t>Balanceo de los datos</a:t>
            </a:r>
            <a:endParaRPr b="1" i="0" sz="1000" u="none" cap="none" strike="noStrike">
              <a:solidFill>
                <a:schemeClr val="dk1"/>
              </a:solidFill>
              <a:latin typeface="Arial"/>
              <a:ea typeface="Arial"/>
              <a:cs typeface="Arial"/>
              <a:sym typeface="Arial"/>
            </a:endParaRPr>
          </a:p>
          <a:p>
            <a:pPr indent="0" lvl="0" marL="0" marR="8255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8255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 name="Shape 21"/>
        <p:cNvGrpSpPr/>
        <p:nvPr/>
      </p:nvGrpSpPr>
      <p:grpSpPr>
        <a:xfrm>
          <a:off x="0" y="0"/>
          <a:ext cx="0" cy="0"/>
          <a:chOff x="0" y="0"/>
          <a:chExt cx="0" cy="0"/>
        </a:xfrm>
      </p:grpSpPr>
      <p:sp>
        <p:nvSpPr>
          <p:cNvPr id="22" name="Google Shape;22;p2"/>
          <p:cNvSpPr txBox="1"/>
          <p:nvPr/>
        </p:nvSpPr>
        <p:spPr>
          <a:xfrm>
            <a:off x="975360" y="1138303"/>
            <a:ext cx="10241280" cy="12003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s-CO" sz="3600" u="none" cap="none" strike="noStrike">
                <a:solidFill>
                  <a:srgbClr val="2E75B5"/>
                </a:solidFill>
                <a:latin typeface="Roboto"/>
                <a:ea typeface="Roboto"/>
                <a:cs typeface="Roboto"/>
                <a:sym typeface="Roboto"/>
              </a:rPr>
              <a:t>Agenda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3" name="Google Shape;23;p2"/>
          <p:cNvSpPr/>
          <p:nvPr/>
        </p:nvSpPr>
        <p:spPr>
          <a:xfrm>
            <a:off x="499150" y="1754850"/>
            <a:ext cx="10241400" cy="4195500"/>
          </a:xfrm>
          <a:prstGeom prst="rect">
            <a:avLst/>
          </a:prstGeom>
          <a:solidFill>
            <a:srgbClr val="F8F9FA"/>
          </a:solidFill>
          <a:ln>
            <a:noFill/>
          </a:ln>
        </p:spPr>
        <p:txBody>
          <a:bodyPr anchorCtr="0" anchor="ctr" bIns="0" lIns="0" spcFirstLastPara="1" rIns="0" wrap="square" tIns="0">
            <a:spAutoFit/>
          </a:bodyPr>
          <a:lstStyle/>
          <a:p>
            <a:pPr indent="-342900" lvl="0" marL="800100" marR="489585" rtl="0" algn="just">
              <a:lnSpc>
                <a:spcPct val="100000"/>
              </a:lnSpc>
              <a:spcBef>
                <a:spcPts val="0"/>
              </a:spcBef>
              <a:spcAft>
                <a:spcPts val="0"/>
              </a:spcAft>
              <a:buClr>
                <a:schemeClr val="dk1"/>
              </a:buClr>
              <a:buSzPts val="2800"/>
              <a:buFont typeface="Noto Sans Symbols"/>
              <a:buChar char="❑"/>
            </a:pPr>
            <a:r>
              <a:rPr b="0" i="0" lang="es-CO" sz="2800" u="none" cap="none" strike="noStrike">
                <a:solidFill>
                  <a:schemeClr val="dk1"/>
                </a:solidFill>
                <a:latin typeface="Calibri"/>
                <a:ea typeface="Calibri"/>
                <a:cs typeface="Calibri"/>
                <a:sym typeface="Calibri"/>
              </a:rPr>
              <a:t>Introducción</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chemeClr val="dk1"/>
              </a:buClr>
              <a:buSzPts val="2800"/>
              <a:buFont typeface="Noto Sans Symbols"/>
              <a:buChar char="❑"/>
            </a:pPr>
            <a:r>
              <a:rPr b="0" i="0" lang="es-CO" sz="2800" u="none" cap="none" strike="noStrike">
                <a:solidFill>
                  <a:schemeClr val="dk1"/>
                </a:solidFill>
                <a:latin typeface="Calibri"/>
                <a:ea typeface="Calibri"/>
                <a:cs typeface="Calibri"/>
                <a:sym typeface="Calibri"/>
              </a:rPr>
              <a:t>Problemática</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chemeClr val="dk1"/>
              </a:buClr>
              <a:buSzPts val="2800"/>
              <a:buFont typeface="Noto Sans Symbols"/>
              <a:buChar char="❑"/>
            </a:pPr>
            <a:r>
              <a:rPr b="0" i="0" lang="es-CO" sz="2800" u="none" cap="none" strike="noStrike">
                <a:solidFill>
                  <a:schemeClr val="dk1"/>
                </a:solidFill>
                <a:latin typeface="Calibri"/>
                <a:ea typeface="Calibri"/>
                <a:cs typeface="Calibri"/>
                <a:sym typeface="Calibri"/>
              </a:rPr>
              <a:t>Solución/Proceso esperado</a:t>
            </a:r>
            <a:endParaRPr b="0" i="0" sz="2800" u="none" cap="none" strike="noStrike">
              <a:solidFill>
                <a:schemeClr val="dk1"/>
              </a:solidFill>
              <a:latin typeface="Calibri"/>
              <a:ea typeface="Calibri"/>
              <a:cs typeface="Calibri"/>
              <a:sym typeface="Calibri"/>
            </a:endParaRPr>
          </a:p>
          <a:p>
            <a:pPr indent="-342900" lvl="1" marL="800100" marR="0" rtl="0" algn="l">
              <a:lnSpc>
                <a:spcPct val="100000"/>
              </a:lnSpc>
              <a:spcBef>
                <a:spcPts val="0"/>
              </a:spcBef>
              <a:spcAft>
                <a:spcPts val="0"/>
              </a:spcAft>
              <a:buClr>
                <a:schemeClr val="dk1"/>
              </a:buClr>
              <a:buSzPts val="2800"/>
              <a:buFont typeface="Calibri"/>
              <a:buChar char="❑"/>
            </a:pPr>
            <a:r>
              <a:rPr lang="es-CO" sz="2800">
                <a:solidFill>
                  <a:schemeClr val="dk1"/>
                </a:solidFill>
                <a:latin typeface="Calibri"/>
                <a:ea typeface="Calibri"/>
                <a:cs typeface="Calibri"/>
                <a:sym typeface="Calibri"/>
              </a:rPr>
              <a:t>Obtención y Generación del Dataset</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chemeClr val="dk1"/>
              </a:buClr>
              <a:buSzPts val="2800"/>
              <a:buFont typeface="Noto Sans Symbols"/>
              <a:buChar char="❑"/>
            </a:pPr>
            <a:r>
              <a:rPr b="0" i="0" lang="es-CO" sz="2800" u="none" cap="none" strike="noStrike">
                <a:solidFill>
                  <a:schemeClr val="dk1"/>
                </a:solidFill>
                <a:latin typeface="Calibri"/>
                <a:ea typeface="Calibri"/>
                <a:cs typeface="Calibri"/>
                <a:sym typeface="Calibri"/>
              </a:rPr>
              <a:t>Pr</a:t>
            </a:r>
            <a:r>
              <a:rPr lang="es-CO" sz="2800">
                <a:solidFill>
                  <a:schemeClr val="dk1"/>
                </a:solidFill>
                <a:latin typeface="Calibri"/>
                <a:ea typeface="Calibri"/>
                <a:cs typeface="Calibri"/>
                <a:sym typeface="Calibri"/>
              </a:rPr>
              <a:t>eprocesamiento de datos</a:t>
            </a:r>
            <a:endParaRPr sz="2800">
              <a:solidFill>
                <a:schemeClr val="dk1"/>
              </a:solidFill>
              <a:latin typeface="Calibri"/>
              <a:ea typeface="Calibri"/>
              <a:cs typeface="Calibri"/>
              <a:sym typeface="Calibri"/>
            </a:endParaRPr>
          </a:p>
          <a:p>
            <a:pPr indent="-342900" lvl="1" marL="800100" marR="0" rtl="0" algn="l">
              <a:lnSpc>
                <a:spcPct val="100000"/>
              </a:lnSpc>
              <a:spcBef>
                <a:spcPts val="0"/>
              </a:spcBef>
              <a:spcAft>
                <a:spcPts val="0"/>
              </a:spcAft>
              <a:buClr>
                <a:schemeClr val="dk1"/>
              </a:buClr>
              <a:buSzPts val="2800"/>
              <a:buFont typeface="Calibri"/>
              <a:buChar char="❑"/>
            </a:pPr>
            <a:r>
              <a:rPr lang="es-CO" sz="2800">
                <a:solidFill>
                  <a:schemeClr val="dk1"/>
                </a:solidFill>
                <a:latin typeface="Calibri"/>
                <a:ea typeface="Calibri"/>
                <a:cs typeface="Calibri"/>
                <a:sym typeface="Calibri"/>
              </a:rPr>
              <a:t>Entrenamiento y evaluación</a:t>
            </a:r>
            <a:endParaRPr sz="2800">
              <a:solidFill>
                <a:schemeClr val="dk1"/>
              </a:solidFill>
              <a:latin typeface="Calibri"/>
              <a:ea typeface="Calibri"/>
              <a:cs typeface="Calibri"/>
              <a:sym typeface="Calibri"/>
            </a:endParaRPr>
          </a:p>
          <a:p>
            <a:pPr indent="-342900" lvl="1" marL="800100" marR="0" rtl="0" algn="l">
              <a:lnSpc>
                <a:spcPct val="100000"/>
              </a:lnSpc>
              <a:spcBef>
                <a:spcPts val="0"/>
              </a:spcBef>
              <a:spcAft>
                <a:spcPts val="0"/>
              </a:spcAft>
              <a:buClr>
                <a:schemeClr val="dk1"/>
              </a:buClr>
              <a:buSzPts val="2800"/>
              <a:buFont typeface="Calibri"/>
              <a:buChar char="❑"/>
            </a:pPr>
            <a:r>
              <a:rPr lang="es-CO" sz="2800">
                <a:solidFill>
                  <a:schemeClr val="dk1"/>
                </a:solidFill>
                <a:latin typeface="Calibri"/>
                <a:ea typeface="Calibri"/>
                <a:cs typeface="Calibri"/>
                <a:sym typeface="Calibri"/>
              </a:rPr>
              <a:t>Explicación del algoritmo</a:t>
            </a:r>
            <a:endParaRPr sz="2800">
              <a:solidFill>
                <a:schemeClr val="dk1"/>
              </a:solidFill>
              <a:latin typeface="Calibri"/>
              <a:ea typeface="Calibri"/>
              <a:cs typeface="Calibri"/>
              <a:sym typeface="Calibri"/>
            </a:endParaRPr>
          </a:p>
          <a:p>
            <a:pPr indent="-342900" lvl="1" marL="800100" marR="0" rtl="0" algn="l">
              <a:lnSpc>
                <a:spcPct val="100000"/>
              </a:lnSpc>
              <a:spcBef>
                <a:spcPts val="0"/>
              </a:spcBef>
              <a:spcAft>
                <a:spcPts val="0"/>
              </a:spcAft>
              <a:buClr>
                <a:schemeClr val="dk1"/>
              </a:buClr>
              <a:buSzPts val="2800"/>
              <a:buFont typeface="Calibri"/>
              <a:buChar char="❑"/>
            </a:pPr>
            <a:r>
              <a:rPr lang="es-CO" sz="2800">
                <a:solidFill>
                  <a:schemeClr val="dk1"/>
                </a:solidFill>
                <a:latin typeface="Calibri"/>
                <a:ea typeface="Calibri"/>
                <a:cs typeface="Calibri"/>
                <a:sym typeface="Calibri"/>
              </a:rPr>
              <a:t>Métricas de desempeño</a:t>
            </a:r>
            <a:endParaRPr sz="2800">
              <a:solidFill>
                <a:schemeClr val="dk1"/>
              </a:solidFill>
              <a:latin typeface="Calibri"/>
              <a:ea typeface="Calibri"/>
              <a:cs typeface="Calibri"/>
              <a:sym typeface="Calibri"/>
            </a:endParaRPr>
          </a:p>
          <a:p>
            <a:pPr indent="-342900" lvl="1" marL="800100" marR="0" rtl="0" algn="l">
              <a:lnSpc>
                <a:spcPct val="100000"/>
              </a:lnSpc>
              <a:spcBef>
                <a:spcPts val="0"/>
              </a:spcBef>
              <a:spcAft>
                <a:spcPts val="0"/>
              </a:spcAft>
              <a:buClr>
                <a:schemeClr val="dk1"/>
              </a:buClr>
              <a:buSzPts val="2800"/>
              <a:buFont typeface="Calibri"/>
              <a:buChar char="❑"/>
            </a:pPr>
            <a:r>
              <a:rPr lang="es-CO" sz="2800">
                <a:solidFill>
                  <a:schemeClr val="dk1"/>
                </a:solidFill>
                <a:latin typeface="Calibri"/>
                <a:ea typeface="Calibri"/>
                <a:cs typeface="Calibri"/>
                <a:sym typeface="Calibri"/>
              </a:rPr>
              <a:t>Conclusiones</a:t>
            </a:r>
            <a:endParaRPr sz="280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1"/>
          <p:cNvSpPr txBox="1"/>
          <p:nvPr/>
        </p:nvSpPr>
        <p:spPr>
          <a:xfrm>
            <a:off x="679950" y="968448"/>
            <a:ext cx="10241400" cy="1754700"/>
          </a:xfrm>
          <a:prstGeom prst="rect">
            <a:avLst/>
          </a:prstGeom>
          <a:noFill/>
          <a:ln>
            <a:noFill/>
          </a:ln>
        </p:spPr>
        <p:txBody>
          <a:bodyPr anchorCtr="0" anchor="t" bIns="45700" lIns="91425" spcFirstLastPara="1" rIns="91425" wrap="square" tIns="45700">
            <a:spAutoFit/>
          </a:bodyPr>
          <a:lstStyle/>
          <a:p>
            <a:pPr indent="0" lvl="1" marL="457200" marR="0" rtl="0" algn="l">
              <a:lnSpc>
                <a:spcPct val="100000"/>
              </a:lnSpc>
              <a:spcBef>
                <a:spcPts val="0"/>
              </a:spcBef>
              <a:spcAft>
                <a:spcPts val="0"/>
              </a:spcAft>
              <a:buClr>
                <a:srgbClr val="000000"/>
              </a:buClr>
              <a:buSzPts val="3600"/>
              <a:buFont typeface="Arial"/>
              <a:buNone/>
            </a:pPr>
            <a:r>
              <a:rPr b="1" lang="es-CO" sz="3600">
                <a:solidFill>
                  <a:srgbClr val="2E75B5"/>
                </a:solidFill>
                <a:latin typeface="Roboto"/>
                <a:ea typeface="Roboto"/>
                <a:cs typeface="Roboto"/>
                <a:sym typeface="Roboto"/>
              </a:rPr>
              <a:t>Entrenamiento y Evaluación</a:t>
            </a:r>
            <a:endParaRPr b="1" i="0" sz="3600" u="none" cap="none" strike="noStrike">
              <a:solidFill>
                <a:srgbClr val="2E75B5"/>
              </a:solidFill>
              <a:latin typeface="Roboto"/>
              <a:ea typeface="Roboto"/>
              <a:cs typeface="Roboto"/>
              <a:sym typeface="Roboto"/>
            </a:endParaRPr>
          </a:p>
          <a:p>
            <a:pPr indent="0" lvl="1" marL="0" marR="0" rtl="0" algn="l">
              <a:lnSpc>
                <a:spcPct val="100000"/>
              </a:lnSpc>
              <a:spcBef>
                <a:spcPts val="0"/>
              </a:spcBef>
              <a:spcAft>
                <a:spcPts val="0"/>
              </a:spcAft>
              <a:buClr>
                <a:srgbClr val="000000"/>
              </a:buClr>
              <a:buSzPts val="3600"/>
              <a:buFont typeface="Arial"/>
              <a:buNone/>
            </a:pPr>
            <a:r>
              <a:t/>
            </a:r>
            <a:endParaRPr b="1" i="0" sz="3600" u="none" cap="none" strike="noStrike">
              <a:solidFill>
                <a:srgbClr val="2E75B5"/>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59" name="Google Shape;159;p11"/>
          <p:cNvSpPr/>
          <p:nvPr/>
        </p:nvSpPr>
        <p:spPr>
          <a:xfrm>
            <a:off x="499150" y="1880125"/>
            <a:ext cx="10889100" cy="3776400"/>
          </a:xfrm>
          <a:prstGeom prst="rect">
            <a:avLst/>
          </a:prstGeom>
          <a:solidFill>
            <a:srgbClr val="F8F9FA"/>
          </a:solidFill>
          <a:ln>
            <a:noFill/>
          </a:ln>
        </p:spPr>
        <p:txBody>
          <a:bodyPr anchorCtr="0" anchor="ctr" bIns="0" lIns="0" spcFirstLastPara="1" rIns="0" wrap="square" tIns="0">
            <a:spAutoFit/>
          </a:bodyPr>
          <a:lstStyle/>
          <a:p>
            <a:pPr indent="0" lvl="0" marL="0" rtl="0" algn="just">
              <a:spcBef>
                <a:spcPts val="0"/>
              </a:spcBef>
              <a:spcAft>
                <a:spcPts val="0"/>
              </a:spcAft>
              <a:buClr>
                <a:schemeClr val="dk1"/>
              </a:buClr>
              <a:buSzPts val="1100"/>
              <a:buFont typeface="Arial"/>
              <a:buNone/>
            </a:pPr>
            <a:r>
              <a:rPr lang="es-CO" sz="2400">
                <a:solidFill>
                  <a:schemeClr val="dk1"/>
                </a:solidFill>
                <a:latin typeface="Calibri"/>
                <a:ea typeface="Calibri"/>
                <a:cs typeface="Calibri"/>
                <a:sym typeface="Calibri"/>
              </a:rPr>
              <a:t>A partir de las soluciones encontradas en los artículos y de los modelos vistos en clase se utilizaron los siguientes modelos de aprendizaje:</a:t>
            </a:r>
            <a:endParaRPr sz="10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342900" lvl="0" marL="800100" marR="82550" rtl="0" algn="l">
              <a:lnSpc>
                <a:spcPct val="100000"/>
              </a:lnSpc>
              <a:spcBef>
                <a:spcPts val="0"/>
              </a:spcBef>
              <a:spcAft>
                <a:spcPts val="0"/>
              </a:spcAft>
              <a:buClr>
                <a:schemeClr val="dk1"/>
              </a:buClr>
              <a:buSzPts val="2400"/>
              <a:buFont typeface="Noto Sans Symbols"/>
              <a:buChar char="❑"/>
            </a:pPr>
            <a:r>
              <a:rPr b="1" i="0" lang="es-CO" sz="2400" u="none" cap="none" strike="noStrike">
                <a:solidFill>
                  <a:schemeClr val="dk1"/>
                </a:solidFill>
                <a:latin typeface="Calibri"/>
                <a:ea typeface="Calibri"/>
                <a:cs typeface="Calibri"/>
                <a:sym typeface="Calibri"/>
              </a:rPr>
              <a:t>XGBoost</a:t>
            </a:r>
            <a:r>
              <a:rPr b="0" i="0" lang="es-CO" sz="2400" u="none" cap="none" strike="noStrike">
                <a:solidFill>
                  <a:schemeClr val="dk1"/>
                </a:solidFill>
                <a:latin typeface="Calibri"/>
                <a:ea typeface="Calibri"/>
                <a:cs typeface="Calibri"/>
                <a:sym typeface="Calibri"/>
              </a:rPr>
              <a:t> </a:t>
            </a:r>
            <a:endParaRPr b="0" i="0" sz="2400" u="none" cap="none" strike="noStrike">
              <a:solidFill>
                <a:schemeClr val="dk1"/>
              </a:solidFill>
              <a:latin typeface="Calibri"/>
              <a:ea typeface="Calibri"/>
              <a:cs typeface="Calibri"/>
              <a:sym typeface="Calibri"/>
            </a:endParaRPr>
          </a:p>
          <a:p>
            <a:pPr indent="-342900" lvl="1" marL="800100" marR="82550" rtl="0" algn="l">
              <a:lnSpc>
                <a:spcPct val="100000"/>
              </a:lnSpc>
              <a:spcBef>
                <a:spcPts val="0"/>
              </a:spcBef>
              <a:spcAft>
                <a:spcPts val="0"/>
              </a:spcAft>
              <a:buClr>
                <a:schemeClr val="dk1"/>
              </a:buClr>
              <a:buSzPts val="2400"/>
              <a:buFont typeface="Noto Sans Symbols"/>
              <a:buChar char="❑"/>
            </a:pPr>
            <a:r>
              <a:rPr b="1" i="0" lang="es-CO" sz="2400" u="none" cap="none" strike="noStrike">
                <a:solidFill>
                  <a:schemeClr val="dk1"/>
                </a:solidFill>
                <a:latin typeface="Calibri"/>
                <a:ea typeface="Calibri"/>
                <a:cs typeface="Calibri"/>
                <a:sym typeface="Calibri"/>
              </a:rPr>
              <a:t>Redes Neuronales Artificiales </a:t>
            </a:r>
            <a:endParaRPr b="1" i="0" sz="2400" u="none" cap="none" strike="noStrike">
              <a:solidFill>
                <a:schemeClr val="dk1"/>
              </a:solidFill>
              <a:latin typeface="Calibri"/>
              <a:ea typeface="Calibri"/>
              <a:cs typeface="Calibri"/>
              <a:sym typeface="Calibri"/>
            </a:endParaRPr>
          </a:p>
          <a:p>
            <a:pPr indent="-342900" lvl="1" marL="800100" marR="82550" rtl="0" algn="l">
              <a:lnSpc>
                <a:spcPct val="100000"/>
              </a:lnSpc>
              <a:spcBef>
                <a:spcPts val="0"/>
              </a:spcBef>
              <a:spcAft>
                <a:spcPts val="0"/>
              </a:spcAft>
              <a:buClr>
                <a:schemeClr val="dk1"/>
              </a:buClr>
              <a:buSzPts val="2400"/>
              <a:buFont typeface="Noto Sans Symbols"/>
              <a:buChar char="❑"/>
            </a:pPr>
            <a:r>
              <a:rPr b="1" i="0" lang="es-CO" sz="2400" u="none" cap="none" strike="noStrike">
                <a:solidFill>
                  <a:schemeClr val="dk1"/>
                </a:solidFill>
                <a:latin typeface="Calibri"/>
                <a:ea typeface="Calibri"/>
                <a:cs typeface="Calibri"/>
                <a:sym typeface="Calibri"/>
              </a:rPr>
              <a:t>KNN (K-Nearest Neighbors)</a:t>
            </a:r>
            <a:endParaRPr b="1" i="0" sz="2400" u="none" cap="none" strike="noStrike">
              <a:solidFill>
                <a:schemeClr val="dk1"/>
              </a:solidFill>
              <a:latin typeface="Calibri"/>
              <a:ea typeface="Calibri"/>
              <a:cs typeface="Calibri"/>
              <a:sym typeface="Calibri"/>
            </a:endParaRPr>
          </a:p>
          <a:p>
            <a:pPr indent="-342900" lvl="1" marL="800100" marR="82550" rtl="0" algn="l">
              <a:lnSpc>
                <a:spcPct val="100000"/>
              </a:lnSpc>
              <a:spcBef>
                <a:spcPts val="0"/>
              </a:spcBef>
              <a:spcAft>
                <a:spcPts val="0"/>
              </a:spcAft>
              <a:buClr>
                <a:schemeClr val="dk1"/>
              </a:buClr>
              <a:buSzPts val="2400"/>
              <a:buFont typeface="Noto Sans Symbols"/>
              <a:buChar char="❑"/>
            </a:pPr>
            <a:r>
              <a:rPr b="1" i="0" lang="es-CO" sz="2400" u="none" cap="none" strike="noStrike">
                <a:solidFill>
                  <a:schemeClr val="dk1"/>
                </a:solidFill>
                <a:latin typeface="Calibri"/>
                <a:ea typeface="Calibri"/>
                <a:cs typeface="Calibri"/>
                <a:sym typeface="Calibri"/>
              </a:rPr>
              <a:t>Random Forest</a:t>
            </a:r>
            <a:endParaRPr b="1" i="0" sz="2400" u="none" cap="none" strike="noStrike">
              <a:solidFill>
                <a:schemeClr val="dk1"/>
              </a:solidFill>
              <a:latin typeface="Calibri"/>
              <a:ea typeface="Calibri"/>
              <a:cs typeface="Calibri"/>
              <a:sym typeface="Calibri"/>
            </a:endParaRPr>
          </a:p>
          <a:p>
            <a:pPr indent="-342900" lvl="1" marL="800100" marR="82550" rtl="0" algn="l">
              <a:lnSpc>
                <a:spcPct val="100000"/>
              </a:lnSpc>
              <a:spcBef>
                <a:spcPts val="0"/>
              </a:spcBef>
              <a:spcAft>
                <a:spcPts val="0"/>
              </a:spcAft>
              <a:buClr>
                <a:schemeClr val="dk1"/>
              </a:buClr>
              <a:buSzPts val="2400"/>
              <a:buFont typeface="Noto Sans Symbols"/>
              <a:buChar char="❑"/>
            </a:pPr>
            <a:r>
              <a:rPr b="1" i="0" lang="es-CO" sz="2400" u="none" cap="none" strike="noStrike">
                <a:solidFill>
                  <a:schemeClr val="dk1"/>
                </a:solidFill>
                <a:latin typeface="Calibri"/>
                <a:ea typeface="Calibri"/>
                <a:cs typeface="Calibri"/>
                <a:sym typeface="Calibri"/>
              </a:rPr>
              <a:t>Radial SVM (Support Vector Machines)</a:t>
            </a:r>
            <a:endParaRPr b="1" i="0" sz="1000" u="none" cap="none" strike="noStrike">
              <a:solidFill>
                <a:schemeClr val="dk1"/>
              </a:solidFill>
              <a:latin typeface="Arial"/>
              <a:ea typeface="Arial"/>
              <a:cs typeface="Arial"/>
              <a:sym typeface="Arial"/>
            </a:endParaRPr>
          </a:p>
          <a:p>
            <a:pPr indent="0" lvl="0" marL="0" marR="8255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df9145330b_0_6"/>
          <p:cNvSpPr txBox="1"/>
          <p:nvPr/>
        </p:nvSpPr>
        <p:spPr>
          <a:xfrm>
            <a:off x="679950" y="968448"/>
            <a:ext cx="10241400" cy="1200600"/>
          </a:xfrm>
          <a:prstGeom prst="rect">
            <a:avLst/>
          </a:prstGeom>
          <a:noFill/>
          <a:ln>
            <a:noFill/>
          </a:ln>
        </p:spPr>
        <p:txBody>
          <a:bodyPr anchorCtr="0" anchor="t" bIns="45700" lIns="91425" spcFirstLastPara="1" rIns="91425" wrap="square" tIns="45700">
            <a:spAutoFit/>
          </a:bodyPr>
          <a:lstStyle/>
          <a:p>
            <a:pPr indent="0" lvl="1" marL="457200" marR="0" rtl="0" algn="l">
              <a:lnSpc>
                <a:spcPct val="100000"/>
              </a:lnSpc>
              <a:spcBef>
                <a:spcPts val="0"/>
              </a:spcBef>
              <a:spcAft>
                <a:spcPts val="0"/>
              </a:spcAft>
              <a:buClr>
                <a:srgbClr val="000000"/>
              </a:buClr>
              <a:buSzPts val="3600"/>
              <a:buFont typeface="Arial"/>
              <a:buNone/>
            </a:pPr>
            <a:r>
              <a:rPr b="1" lang="es-CO" sz="3600">
                <a:solidFill>
                  <a:srgbClr val="2E75B5"/>
                </a:solidFill>
                <a:latin typeface="Roboto"/>
                <a:ea typeface="Roboto"/>
                <a:cs typeface="Roboto"/>
                <a:sym typeface="Roboto"/>
              </a:rPr>
              <a:t>Explicación del algoritmo</a:t>
            </a:r>
            <a:endParaRPr b="1" i="0" sz="3600" u="none" cap="none" strike="noStrike">
              <a:solidFill>
                <a:srgbClr val="2E75B5"/>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65" name="Google Shape;165;gdf9145330b_0_6"/>
          <p:cNvSpPr/>
          <p:nvPr/>
        </p:nvSpPr>
        <p:spPr>
          <a:xfrm>
            <a:off x="499150" y="1880125"/>
            <a:ext cx="10889100" cy="3776400"/>
          </a:xfrm>
          <a:prstGeom prst="rect">
            <a:avLst/>
          </a:prstGeom>
          <a:solidFill>
            <a:srgbClr val="F8F9FA"/>
          </a:solidFill>
          <a:ln>
            <a:noFill/>
          </a:ln>
        </p:spPr>
        <p:txBody>
          <a:bodyPr anchorCtr="0" anchor="ctr" bIns="0" lIns="0" spcFirstLastPara="1" rIns="0" wrap="square" tIns="0">
            <a:noAutofit/>
          </a:bodyPr>
          <a:lstStyle/>
          <a:p>
            <a:pPr indent="0" lvl="0" marL="0" rtl="0" algn="just">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just">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just">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just">
              <a:spcBef>
                <a:spcPts val="0"/>
              </a:spcBef>
              <a:spcAft>
                <a:spcPts val="0"/>
              </a:spcAft>
              <a:buClr>
                <a:schemeClr val="dk1"/>
              </a:buClr>
              <a:buSzPts val="1100"/>
              <a:buFont typeface="Arial"/>
              <a:buNone/>
            </a:pPr>
            <a:r>
              <a:rPr lang="es-CO" sz="2400">
                <a:solidFill>
                  <a:schemeClr val="dk1"/>
                </a:solidFill>
                <a:latin typeface="Calibri"/>
                <a:ea typeface="Calibri"/>
                <a:cs typeface="Calibri"/>
                <a:sym typeface="Calibri"/>
              </a:rPr>
              <a:t>Se realizaron 3 escenarios: </a:t>
            </a:r>
            <a:endParaRPr sz="2400">
              <a:solidFill>
                <a:schemeClr val="dk1"/>
              </a:solidFill>
              <a:latin typeface="Calibri"/>
              <a:ea typeface="Calibri"/>
              <a:cs typeface="Calibri"/>
              <a:sym typeface="Calibri"/>
            </a:endParaRPr>
          </a:p>
          <a:p>
            <a:pPr indent="0" lvl="0" marL="0" rtl="0" algn="just">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381000" lvl="0" marL="457200" rtl="0" algn="just">
              <a:spcBef>
                <a:spcPts val="0"/>
              </a:spcBef>
              <a:spcAft>
                <a:spcPts val="0"/>
              </a:spcAft>
              <a:buClr>
                <a:schemeClr val="dk1"/>
              </a:buClr>
              <a:buSzPts val="2400"/>
              <a:buFont typeface="Noto Sans Symbols"/>
              <a:buChar char="❑"/>
            </a:pPr>
            <a:r>
              <a:rPr lang="es-CO" sz="2400">
                <a:solidFill>
                  <a:schemeClr val="dk1"/>
                </a:solidFill>
                <a:latin typeface="Calibri"/>
                <a:ea typeface="Calibri"/>
                <a:cs typeface="Calibri"/>
                <a:sym typeface="Calibri"/>
              </a:rPr>
              <a:t>Datos sin procesamiento</a:t>
            </a:r>
            <a:endParaRPr sz="2400">
              <a:solidFill>
                <a:schemeClr val="dk1"/>
              </a:solidFill>
              <a:latin typeface="Calibri"/>
              <a:ea typeface="Calibri"/>
              <a:cs typeface="Calibri"/>
              <a:sym typeface="Calibri"/>
            </a:endParaRPr>
          </a:p>
          <a:p>
            <a:pPr indent="-381000" lvl="0" marL="457200" rtl="0" algn="just">
              <a:spcBef>
                <a:spcPts val="0"/>
              </a:spcBef>
              <a:spcAft>
                <a:spcPts val="0"/>
              </a:spcAft>
              <a:buClr>
                <a:schemeClr val="dk1"/>
              </a:buClr>
              <a:buSzPts val="2400"/>
              <a:buFont typeface="Calibri"/>
              <a:buChar char="❑"/>
            </a:pPr>
            <a:r>
              <a:rPr lang="es-CO" sz="2400">
                <a:solidFill>
                  <a:schemeClr val="dk1"/>
                </a:solidFill>
                <a:latin typeface="Calibri"/>
                <a:ea typeface="Calibri"/>
                <a:cs typeface="Calibri"/>
                <a:sym typeface="Calibri"/>
              </a:rPr>
              <a:t>Datos procesados sin balanceo</a:t>
            </a:r>
            <a:endParaRPr sz="2400">
              <a:solidFill>
                <a:schemeClr val="dk1"/>
              </a:solidFill>
              <a:latin typeface="Calibri"/>
              <a:ea typeface="Calibri"/>
              <a:cs typeface="Calibri"/>
              <a:sym typeface="Calibri"/>
            </a:endParaRPr>
          </a:p>
          <a:p>
            <a:pPr indent="-381000" lvl="0" marL="457200" rtl="0" algn="just">
              <a:spcBef>
                <a:spcPts val="0"/>
              </a:spcBef>
              <a:spcAft>
                <a:spcPts val="0"/>
              </a:spcAft>
              <a:buClr>
                <a:schemeClr val="dk1"/>
              </a:buClr>
              <a:buSzPts val="2400"/>
              <a:buFont typeface="Calibri"/>
              <a:buChar char="❑"/>
            </a:pPr>
            <a:r>
              <a:rPr lang="es-CO" sz="2400">
                <a:solidFill>
                  <a:schemeClr val="dk1"/>
                </a:solidFill>
                <a:latin typeface="Calibri"/>
                <a:ea typeface="Calibri"/>
                <a:cs typeface="Calibri"/>
                <a:sym typeface="Calibri"/>
              </a:rPr>
              <a:t>Datos completamente procesados</a:t>
            </a:r>
            <a:endParaRPr sz="2400">
              <a:solidFill>
                <a:schemeClr val="dk1"/>
              </a:solidFill>
              <a:latin typeface="Calibri"/>
              <a:ea typeface="Calibri"/>
              <a:cs typeface="Calibri"/>
              <a:sym typeface="Calibri"/>
            </a:endParaRPr>
          </a:p>
          <a:p>
            <a:pPr indent="0" lvl="0" marL="457200" rtl="0" algn="just">
              <a:spcBef>
                <a:spcPts val="0"/>
              </a:spcBef>
              <a:spcAft>
                <a:spcPts val="0"/>
              </a:spcAft>
              <a:buNone/>
            </a:pPr>
            <a:r>
              <a:t/>
            </a:r>
            <a:endParaRPr sz="2400">
              <a:solidFill>
                <a:schemeClr val="dk1"/>
              </a:solidFill>
              <a:latin typeface="Calibri"/>
              <a:ea typeface="Calibri"/>
              <a:cs typeface="Calibri"/>
              <a:sym typeface="Calibri"/>
            </a:endParaRPr>
          </a:p>
          <a:p>
            <a:pPr indent="0" lvl="0" marL="0" rtl="0" algn="just">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just">
              <a:spcBef>
                <a:spcPts val="0"/>
              </a:spcBef>
              <a:spcAft>
                <a:spcPts val="0"/>
              </a:spcAft>
              <a:buClr>
                <a:schemeClr val="dk1"/>
              </a:buClr>
              <a:buSzPts val="1100"/>
              <a:buFont typeface="Arial"/>
              <a:buNone/>
            </a:pPr>
            <a:r>
              <a:rPr lang="es-CO" sz="2400">
                <a:solidFill>
                  <a:schemeClr val="dk1"/>
                </a:solidFill>
                <a:latin typeface="Calibri"/>
                <a:ea typeface="Calibri"/>
                <a:cs typeface="Calibri"/>
                <a:sym typeface="Calibri"/>
              </a:rPr>
              <a:t>https://colab.research.google.com/drive/1WV5UW1UrTtwdiCV_IT5uJshN1_qrDzQe?pli=1&amp;authuser=3#scrollTo=FT6bHgggk7Xp</a:t>
            </a:r>
            <a:endParaRPr b="1" i="0" sz="1000" u="none" cap="none" strike="noStrike">
              <a:solidFill>
                <a:schemeClr val="dk1"/>
              </a:solidFill>
              <a:latin typeface="Arial"/>
              <a:ea typeface="Arial"/>
              <a:cs typeface="Arial"/>
              <a:sym typeface="Arial"/>
            </a:endParaRPr>
          </a:p>
          <a:p>
            <a:pPr indent="0" lvl="0" marL="0" marR="8255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df15fd9440_0_17"/>
          <p:cNvSpPr txBox="1"/>
          <p:nvPr/>
        </p:nvSpPr>
        <p:spPr>
          <a:xfrm>
            <a:off x="659775" y="706223"/>
            <a:ext cx="10241400" cy="923400"/>
          </a:xfrm>
          <a:prstGeom prst="rect">
            <a:avLst/>
          </a:prstGeom>
          <a:noFill/>
          <a:ln>
            <a:noFill/>
          </a:ln>
        </p:spPr>
        <p:txBody>
          <a:bodyPr anchorCtr="0" anchor="t" bIns="45700" lIns="91425" spcFirstLastPara="1" rIns="91425" wrap="square" tIns="45700">
            <a:spAutoFit/>
          </a:bodyPr>
          <a:lstStyle/>
          <a:p>
            <a:pPr indent="0" lvl="1" marL="457200" marR="0" rtl="0" algn="l">
              <a:lnSpc>
                <a:spcPct val="100000"/>
              </a:lnSpc>
              <a:spcBef>
                <a:spcPts val="0"/>
              </a:spcBef>
              <a:spcAft>
                <a:spcPts val="0"/>
              </a:spcAft>
              <a:buClr>
                <a:srgbClr val="000000"/>
              </a:buClr>
              <a:buSzPts val="3600"/>
              <a:buFont typeface="Arial"/>
              <a:buNone/>
            </a:pPr>
            <a:r>
              <a:rPr b="1" lang="es-CO" sz="3600">
                <a:solidFill>
                  <a:srgbClr val="2E75B5"/>
                </a:solidFill>
                <a:latin typeface="Roboto"/>
                <a:ea typeface="Roboto"/>
                <a:cs typeface="Roboto"/>
                <a:sym typeface="Roboto"/>
              </a:rPr>
              <a:t>Métricas de desempeño</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71" name="Google Shape;171;gdf15fd9440_0_17"/>
          <p:cNvSpPr/>
          <p:nvPr/>
        </p:nvSpPr>
        <p:spPr>
          <a:xfrm>
            <a:off x="224125" y="1436375"/>
            <a:ext cx="10889100" cy="621000"/>
          </a:xfrm>
          <a:prstGeom prst="rect">
            <a:avLst/>
          </a:prstGeom>
          <a:solidFill>
            <a:srgbClr val="F8F9FA"/>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342900" lvl="0" marL="800100" marR="82550" rtl="0" algn="l">
              <a:lnSpc>
                <a:spcPct val="100000"/>
              </a:lnSpc>
              <a:spcBef>
                <a:spcPts val="0"/>
              </a:spcBef>
              <a:spcAft>
                <a:spcPts val="0"/>
              </a:spcAft>
              <a:buClr>
                <a:schemeClr val="dk1"/>
              </a:buClr>
              <a:buSzPts val="2400"/>
              <a:buFont typeface="Noto Sans Symbols"/>
              <a:buChar char="❑"/>
            </a:pPr>
            <a:r>
              <a:rPr b="1" lang="es-CO" sz="2400">
                <a:solidFill>
                  <a:schemeClr val="dk1"/>
                </a:solidFill>
                <a:latin typeface="Calibri"/>
                <a:ea typeface="Calibri"/>
                <a:cs typeface="Calibri"/>
                <a:sym typeface="Calibri"/>
              </a:rPr>
              <a:t>Datos sin procesamiento</a:t>
            </a:r>
            <a:endParaRPr b="0" i="0" sz="2400" u="none" cap="none" strike="noStrike">
              <a:solidFill>
                <a:schemeClr val="dk1"/>
              </a:solidFill>
              <a:latin typeface="Calibri"/>
              <a:ea typeface="Calibri"/>
              <a:cs typeface="Calibri"/>
              <a:sym typeface="Calibri"/>
            </a:endParaRPr>
          </a:p>
          <a:p>
            <a:pPr indent="0" lvl="0" marL="0" marR="8255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graphicFrame>
        <p:nvGraphicFramePr>
          <p:cNvPr id="172" name="Google Shape;172;gdf15fd9440_0_17"/>
          <p:cNvGraphicFramePr/>
          <p:nvPr/>
        </p:nvGraphicFramePr>
        <p:xfrm>
          <a:off x="224125" y="2057375"/>
          <a:ext cx="3000000" cy="3000000"/>
        </p:xfrm>
        <a:graphic>
          <a:graphicData uri="http://schemas.openxmlformats.org/drawingml/2006/table">
            <a:tbl>
              <a:tblPr>
                <a:noFill/>
                <a:tableStyleId>{71FCF6A1-CC78-48D1-9ECD-C985E6042E9E}</a:tableStyleId>
              </a:tblPr>
              <a:tblGrid>
                <a:gridCol w="1407350"/>
                <a:gridCol w="1407350"/>
                <a:gridCol w="1150375"/>
                <a:gridCol w="1465800"/>
                <a:gridCol w="1558550"/>
                <a:gridCol w="1540000"/>
                <a:gridCol w="1317350"/>
                <a:gridCol w="1317350"/>
              </a:tblGrid>
              <a:tr h="1172900">
                <a:tc>
                  <a:txBody>
                    <a:bodyPr/>
                    <a:lstStyle/>
                    <a:p>
                      <a:pPr indent="0" lvl="0" marL="0" rtl="0" algn="l">
                        <a:spcBef>
                          <a:spcPts val="0"/>
                        </a:spcBef>
                        <a:spcAft>
                          <a:spcPts val="0"/>
                        </a:spcAft>
                        <a:buNone/>
                      </a:pPr>
                      <a:r>
                        <a:rPr b="1" lang="es-CO" sz="1600">
                          <a:highlight>
                            <a:srgbClr val="FFFFFF"/>
                          </a:highlight>
                          <a:latin typeface="Times New Roman"/>
                          <a:ea typeface="Times New Roman"/>
                          <a:cs typeface="Times New Roman"/>
                          <a:sym typeface="Times New Roman"/>
                        </a:rPr>
                        <a:t>Modelo</a:t>
                      </a:r>
                      <a:endParaRPr b="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Test set 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Train set 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mean_squared_error</a:t>
                      </a:r>
                      <a:endParaRPr b="1" i="1" sz="1600">
                        <a:highlight>
                          <a:srgbClr val="FFFFFF"/>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accuracy_score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precision_score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recall_score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f1_score</a:t>
                      </a:r>
                      <a:endParaRPr b="1" i="1" sz="1600">
                        <a:highlight>
                          <a:srgbClr val="FFFFFF"/>
                        </a:highlight>
                        <a:latin typeface="Times New Roman"/>
                        <a:ea typeface="Times New Roman"/>
                        <a:cs typeface="Times New Roman"/>
                        <a:sym typeface="Times New Roman"/>
                      </a:endParaRPr>
                    </a:p>
                  </a:txBody>
                  <a:tcPr marT="63500" marB="63500" marR="63500" marL="63500"/>
                </a:tc>
              </a:tr>
              <a:tr h="529475">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XGBoost</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0,296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936.953</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0.291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0.197</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0.291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0.196</a:t>
                      </a:r>
                      <a:endParaRPr sz="1600">
                        <a:highlight>
                          <a:srgbClr val="FFFFFF"/>
                        </a:highlight>
                        <a:latin typeface="Times New Roman"/>
                        <a:ea typeface="Times New Roman"/>
                        <a:cs typeface="Times New Roman"/>
                        <a:sym typeface="Times New Roman"/>
                      </a:endParaRPr>
                    </a:p>
                  </a:txBody>
                  <a:tcPr marT="63500" marB="63500" marR="63500" marL="63500"/>
                </a:tc>
              </a:tr>
              <a:tr h="529475">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RNA</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0.30</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948.708</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0.289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0.195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0.289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0.198</a:t>
                      </a:r>
                      <a:endParaRPr sz="1600">
                        <a:highlight>
                          <a:srgbClr val="FFFFFF"/>
                        </a:highlight>
                        <a:latin typeface="Times New Roman"/>
                        <a:ea typeface="Times New Roman"/>
                        <a:cs typeface="Times New Roman"/>
                        <a:sym typeface="Times New Roman"/>
                      </a:endParaRPr>
                    </a:p>
                  </a:txBody>
                  <a:tcPr marT="63500" marB="63500" marR="63500" marL="63500"/>
                </a:tc>
              </a:tr>
              <a:tr h="529475">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KNN</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0.13</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0.51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1857.679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0.135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0.132</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0.135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0.134</a:t>
                      </a:r>
                      <a:endParaRPr sz="1600">
                        <a:highlight>
                          <a:srgbClr val="FFFFFF"/>
                        </a:highlight>
                        <a:latin typeface="Times New Roman"/>
                        <a:ea typeface="Times New Roman"/>
                        <a:cs typeface="Times New Roman"/>
                        <a:sym typeface="Times New Roman"/>
                      </a:endParaRPr>
                    </a:p>
                  </a:txBody>
                  <a:tcPr marT="63500" marB="63500" marR="63500" marL="63500"/>
                </a:tc>
              </a:tr>
              <a:tr h="790875">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Random Forest</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0.175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0.528</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1494.836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0.175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0.139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0.175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0.152</a:t>
                      </a:r>
                      <a:endParaRPr sz="1600">
                        <a:highlight>
                          <a:srgbClr val="FFFFFF"/>
                        </a:highlight>
                        <a:latin typeface="Times New Roman"/>
                        <a:ea typeface="Times New Roman"/>
                        <a:cs typeface="Times New Roman"/>
                        <a:sym typeface="Times New Roman"/>
                      </a:endParaRPr>
                    </a:p>
                  </a:txBody>
                  <a:tcPr marT="63500" marB="63500" marR="63500" marL="63500"/>
                </a:tc>
              </a:tr>
              <a:tr h="529475">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SVM</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0.48</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980.379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0.246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0.150</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0.246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0.164</a:t>
                      </a:r>
                      <a:endParaRPr sz="1600">
                        <a:highlight>
                          <a:srgbClr val="FFFFFF"/>
                        </a:highlight>
                        <a:latin typeface="Times New Roman"/>
                        <a:ea typeface="Times New Roman"/>
                        <a:cs typeface="Times New Roman"/>
                        <a:sym typeface="Times New Roman"/>
                      </a:endParaRPr>
                    </a:p>
                  </a:txBody>
                  <a:tcPr marT="63500" marB="63500" marR="63500" marL="63500"/>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df15fd9440_0_22"/>
          <p:cNvSpPr txBox="1"/>
          <p:nvPr/>
        </p:nvSpPr>
        <p:spPr>
          <a:xfrm>
            <a:off x="619450" y="625548"/>
            <a:ext cx="10241400" cy="923400"/>
          </a:xfrm>
          <a:prstGeom prst="rect">
            <a:avLst/>
          </a:prstGeom>
          <a:noFill/>
          <a:ln>
            <a:noFill/>
          </a:ln>
        </p:spPr>
        <p:txBody>
          <a:bodyPr anchorCtr="0" anchor="t" bIns="45700" lIns="91425" spcFirstLastPara="1" rIns="91425" wrap="square" tIns="45700">
            <a:spAutoFit/>
          </a:bodyPr>
          <a:lstStyle/>
          <a:p>
            <a:pPr indent="0" lvl="1" marL="457200" marR="0" rtl="0" algn="l">
              <a:lnSpc>
                <a:spcPct val="100000"/>
              </a:lnSpc>
              <a:spcBef>
                <a:spcPts val="0"/>
              </a:spcBef>
              <a:spcAft>
                <a:spcPts val="0"/>
              </a:spcAft>
              <a:buClr>
                <a:srgbClr val="000000"/>
              </a:buClr>
              <a:buSzPts val="3600"/>
              <a:buFont typeface="Arial"/>
              <a:buNone/>
            </a:pPr>
            <a:r>
              <a:rPr b="1" lang="es-CO" sz="3600">
                <a:solidFill>
                  <a:srgbClr val="2E75B5"/>
                </a:solidFill>
                <a:latin typeface="Roboto"/>
                <a:ea typeface="Roboto"/>
                <a:cs typeface="Roboto"/>
                <a:sym typeface="Roboto"/>
              </a:rPr>
              <a:t>Métricas de desempeño</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78" name="Google Shape;178;gdf15fd9440_0_22"/>
          <p:cNvSpPr/>
          <p:nvPr/>
        </p:nvSpPr>
        <p:spPr>
          <a:xfrm>
            <a:off x="295600" y="1456550"/>
            <a:ext cx="10889100" cy="621000"/>
          </a:xfrm>
          <a:prstGeom prst="rect">
            <a:avLst/>
          </a:prstGeom>
          <a:solidFill>
            <a:srgbClr val="F8F9FA"/>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342900" lvl="0" marL="800100" marR="82550" rtl="0" algn="l">
              <a:lnSpc>
                <a:spcPct val="100000"/>
              </a:lnSpc>
              <a:spcBef>
                <a:spcPts val="0"/>
              </a:spcBef>
              <a:spcAft>
                <a:spcPts val="0"/>
              </a:spcAft>
              <a:buClr>
                <a:schemeClr val="dk1"/>
              </a:buClr>
              <a:buSzPts val="2400"/>
              <a:buFont typeface="Noto Sans Symbols"/>
              <a:buChar char="❑"/>
            </a:pPr>
            <a:r>
              <a:rPr b="1" lang="es-CO" sz="2400">
                <a:solidFill>
                  <a:schemeClr val="dk1"/>
                </a:solidFill>
                <a:latin typeface="Calibri"/>
                <a:ea typeface="Calibri"/>
                <a:cs typeface="Calibri"/>
                <a:sym typeface="Calibri"/>
              </a:rPr>
              <a:t>Datos procesados sin balanceo</a:t>
            </a:r>
            <a:endParaRPr b="0" i="0" sz="2400" u="none" cap="none" strike="noStrike">
              <a:solidFill>
                <a:schemeClr val="dk1"/>
              </a:solidFill>
              <a:latin typeface="Calibri"/>
              <a:ea typeface="Calibri"/>
              <a:cs typeface="Calibri"/>
              <a:sym typeface="Calibri"/>
            </a:endParaRPr>
          </a:p>
          <a:p>
            <a:pPr indent="0" lvl="0" marL="0" marR="8255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graphicFrame>
        <p:nvGraphicFramePr>
          <p:cNvPr id="179" name="Google Shape;179;gdf15fd9440_0_22"/>
          <p:cNvGraphicFramePr/>
          <p:nvPr/>
        </p:nvGraphicFramePr>
        <p:xfrm>
          <a:off x="619450" y="2077550"/>
          <a:ext cx="3000000" cy="3000000"/>
        </p:xfrm>
        <a:graphic>
          <a:graphicData uri="http://schemas.openxmlformats.org/drawingml/2006/table">
            <a:tbl>
              <a:tblPr>
                <a:noFill/>
                <a:tableStyleId>{71FCF6A1-CC78-48D1-9ECD-C985E6042E9E}</a:tableStyleId>
              </a:tblPr>
              <a:tblGrid>
                <a:gridCol w="1326375"/>
                <a:gridCol w="1326375"/>
                <a:gridCol w="1084175"/>
                <a:gridCol w="1381450"/>
                <a:gridCol w="1468875"/>
                <a:gridCol w="1451400"/>
                <a:gridCol w="1241550"/>
                <a:gridCol w="1241550"/>
              </a:tblGrid>
              <a:tr h="1155525">
                <a:tc>
                  <a:txBody>
                    <a:bodyPr/>
                    <a:lstStyle/>
                    <a:p>
                      <a:pPr indent="0" lvl="0" marL="0" rtl="0" algn="l">
                        <a:spcBef>
                          <a:spcPts val="0"/>
                        </a:spcBef>
                        <a:spcAft>
                          <a:spcPts val="0"/>
                        </a:spcAft>
                        <a:buNone/>
                      </a:pPr>
                      <a:r>
                        <a:rPr b="1" lang="es-CO" sz="1600">
                          <a:highlight>
                            <a:srgbClr val="FFFFFF"/>
                          </a:highlight>
                          <a:latin typeface="Times New Roman"/>
                          <a:ea typeface="Times New Roman"/>
                          <a:cs typeface="Times New Roman"/>
                          <a:sym typeface="Times New Roman"/>
                        </a:rPr>
                        <a:t>Modelo</a:t>
                      </a:r>
                      <a:endParaRPr b="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Test set 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Train set 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mean_squared_error</a:t>
                      </a:r>
                      <a:endParaRPr b="1" i="1" sz="1600">
                        <a:highlight>
                          <a:srgbClr val="FFFFFF"/>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accuracy_score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precision_score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recall_score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f1_score</a:t>
                      </a:r>
                      <a:endParaRPr b="1" i="1" sz="1600">
                        <a:highlight>
                          <a:srgbClr val="FFFFFF"/>
                        </a:highlight>
                        <a:latin typeface="Times New Roman"/>
                        <a:ea typeface="Times New Roman"/>
                        <a:cs typeface="Times New Roman"/>
                        <a:sym typeface="Times New Roman"/>
                      </a:endParaRPr>
                    </a:p>
                  </a:txBody>
                  <a:tcPr marT="63500" marB="63500" marR="63500" marL="63500"/>
                </a:tc>
              </a:tr>
              <a:tr h="521650">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XGBoost</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0.348</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0.534</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-4.838</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0.348</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0.257</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0.348</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0.271</a:t>
                      </a:r>
                      <a:endParaRPr sz="1600">
                        <a:highlight>
                          <a:srgbClr val="FFFFFF"/>
                        </a:highlight>
                        <a:latin typeface="Times New Roman"/>
                        <a:ea typeface="Times New Roman"/>
                        <a:cs typeface="Times New Roman"/>
                        <a:sym typeface="Times New Roman"/>
                      </a:endParaRPr>
                    </a:p>
                  </a:txBody>
                  <a:tcPr marT="63500" marB="63500" marR="63500" marL="63500"/>
                </a:tc>
              </a:tr>
              <a:tr h="521650">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RNA</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0.37</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-4.338</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0.357</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0.255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0.357</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0.260</a:t>
                      </a:r>
                      <a:endParaRPr sz="1600">
                        <a:highlight>
                          <a:srgbClr val="FFFFFF"/>
                        </a:highlight>
                        <a:latin typeface="Times New Roman"/>
                        <a:ea typeface="Times New Roman"/>
                        <a:cs typeface="Times New Roman"/>
                        <a:sym typeface="Times New Roman"/>
                      </a:endParaRPr>
                    </a:p>
                  </a:txBody>
                  <a:tcPr marT="63500" marB="63500" marR="63500" marL="63500"/>
                </a:tc>
              </a:tr>
              <a:tr h="521650">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KNN</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-5.857</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0.206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0.199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0.206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0.202</a:t>
                      </a:r>
                      <a:endParaRPr sz="1600">
                        <a:highlight>
                          <a:srgbClr val="FFFFFF"/>
                        </a:highlight>
                        <a:latin typeface="Times New Roman"/>
                        <a:ea typeface="Times New Roman"/>
                        <a:cs typeface="Times New Roman"/>
                        <a:sym typeface="Times New Roman"/>
                      </a:endParaRPr>
                    </a:p>
                  </a:txBody>
                  <a:tcPr marT="63500" marB="63500" marR="63500" marL="63500"/>
                </a:tc>
              </a:tr>
              <a:tr h="779150">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Random Forest</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0.244</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0.809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-4.405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0.244</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0.220</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0.244</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0.230</a:t>
                      </a:r>
                      <a:endParaRPr sz="1600">
                        <a:highlight>
                          <a:srgbClr val="FFFFFF"/>
                        </a:highlight>
                        <a:latin typeface="Times New Roman"/>
                        <a:ea typeface="Times New Roman"/>
                        <a:cs typeface="Times New Roman"/>
                        <a:sym typeface="Times New Roman"/>
                      </a:endParaRPr>
                    </a:p>
                  </a:txBody>
                  <a:tcPr marT="63500" marB="63500" marR="63500" marL="63500"/>
                </a:tc>
              </a:tr>
              <a:tr h="521650">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SVM</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0.78</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-6.560</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0.309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0.199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0.309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0.197</a:t>
                      </a:r>
                      <a:endParaRPr sz="1600">
                        <a:highlight>
                          <a:srgbClr val="FFFFFF"/>
                        </a:highlight>
                        <a:latin typeface="Times New Roman"/>
                        <a:ea typeface="Times New Roman"/>
                        <a:cs typeface="Times New Roman"/>
                        <a:sym typeface="Times New Roman"/>
                      </a:endParaRPr>
                    </a:p>
                  </a:txBody>
                  <a:tcPr marT="63500" marB="63500" marR="63500" marL="63500"/>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gdf15fd9440_0_27"/>
          <p:cNvSpPr txBox="1"/>
          <p:nvPr/>
        </p:nvSpPr>
        <p:spPr>
          <a:xfrm>
            <a:off x="823000" y="645698"/>
            <a:ext cx="10241400" cy="923400"/>
          </a:xfrm>
          <a:prstGeom prst="rect">
            <a:avLst/>
          </a:prstGeom>
          <a:noFill/>
          <a:ln>
            <a:noFill/>
          </a:ln>
        </p:spPr>
        <p:txBody>
          <a:bodyPr anchorCtr="0" anchor="t" bIns="45700" lIns="91425" spcFirstLastPara="1" rIns="91425" wrap="square" tIns="45700">
            <a:spAutoFit/>
          </a:bodyPr>
          <a:lstStyle/>
          <a:p>
            <a:pPr indent="0" lvl="1" marL="457200" marR="0" rtl="0" algn="l">
              <a:lnSpc>
                <a:spcPct val="100000"/>
              </a:lnSpc>
              <a:spcBef>
                <a:spcPts val="0"/>
              </a:spcBef>
              <a:spcAft>
                <a:spcPts val="0"/>
              </a:spcAft>
              <a:buClr>
                <a:srgbClr val="000000"/>
              </a:buClr>
              <a:buSzPts val="3600"/>
              <a:buFont typeface="Arial"/>
              <a:buNone/>
            </a:pPr>
            <a:r>
              <a:rPr b="1" lang="es-CO" sz="3600">
                <a:solidFill>
                  <a:srgbClr val="2E75B5"/>
                </a:solidFill>
                <a:latin typeface="Roboto"/>
                <a:ea typeface="Roboto"/>
                <a:cs typeface="Roboto"/>
                <a:sym typeface="Roboto"/>
              </a:rPr>
              <a:t>Métricas de desempeño</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85" name="Google Shape;185;gdf15fd9440_0_27"/>
          <p:cNvSpPr/>
          <p:nvPr/>
        </p:nvSpPr>
        <p:spPr>
          <a:xfrm>
            <a:off x="481600" y="1261875"/>
            <a:ext cx="10924200" cy="625200"/>
          </a:xfrm>
          <a:prstGeom prst="rect">
            <a:avLst/>
          </a:prstGeom>
          <a:solidFill>
            <a:srgbClr val="F8F9FA"/>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a:p>
            <a:pPr indent="-342900" lvl="0" marL="800100" marR="82550" rtl="0" algn="l">
              <a:lnSpc>
                <a:spcPct val="100000"/>
              </a:lnSpc>
              <a:spcBef>
                <a:spcPts val="0"/>
              </a:spcBef>
              <a:spcAft>
                <a:spcPts val="0"/>
              </a:spcAft>
              <a:buClr>
                <a:schemeClr val="dk1"/>
              </a:buClr>
              <a:buSzPts val="2400"/>
              <a:buFont typeface="Noto Sans Symbols"/>
              <a:buChar char="❑"/>
            </a:pPr>
            <a:r>
              <a:rPr b="1" lang="es-CO" sz="2400">
                <a:solidFill>
                  <a:schemeClr val="dk1"/>
                </a:solidFill>
                <a:latin typeface="Calibri"/>
                <a:ea typeface="Calibri"/>
                <a:cs typeface="Calibri"/>
                <a:sym typeface="Calibri"/>
              </a:rPr>
              <a:t>Datos completamente procesados</a:t>
            </a:r>
            <a:endParaRPr b="0" i="0" sz="2400" u="none" cap="none" strike="noStrike">
              <a:solidFill>
                <a:schemeClr val="dk1"/>
              </a:solidFill>
              <a:latin typeface="Calibri"/>
              <a:ea typeface="Calibri"/>
              <a:cs typeface="Calibri"/>
              <a:sym typeface="Calibri"/>
            </a:endParaRPr>
          </a:p>
          <a:p>
            <a:pPr indent="0" lvl="0" marL="0" marR="8255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graphicFrame>
        <p:nvGraphicFramePr>
          <p:cNvPr id="186" name="Google Shape;186;gdf15fd9440_0_27"/>
          <p:cNvGraphicFramePr/>
          <p:nvPr/>
        </p:nvGraphicFramePr>
        <p:xfrm>
          <a:off x="461975" y="1887075"/>
          <a:ext cx="3000000" cy="3000000"/>
        </p:xfrm>
        <a:graphic>
          <a:graphicData uri="http://schemas.openxmlformats.org/drawingml/2006/table">
            <a:tbl>
              <a:tblPr>
                <a:noFill/>
                <a:tableStyleId>{71FCF6A1-CC78-48D1-9ECD-C985E6042E9E}</a:tableStyleId>
              </a:tblPr>
              <a:tblGrid>
                <a:gridCol w="1420450"/>
                <a:gridCol w="1420450"/>
                <a:gridCol w="1161075"/>
                <a:gridCol w="1479425"/>
                <a:gridCol w="1573075"/>
                <a:gridCol w="1554325"/>
                <a:gridCol w="1329625"/>
                <a:gridCol w="1329625"/>
              </a:tblGrid>
              <a:tr h="1213475">
                <a:tc>
                  <a:txBody>
                    <a:bodyPr/>
                    <a:lstStyle/>
                    <a:p>
                      <a:pPr indent="0" lvl="0" marL="0" rtl="0" algn="l">
                        <a:spcBef>
                          <a:spcPts val="0"/>
                        </a:spcBef>
                        <a:spcAft>
                          <a:spcPts val="0"/>
                        </a:spcAft>
                        <a:buNone/>
                      </a:pPr>
                      <a:r>
                        <a:rPr b="1" lang="es-CO" sz="1600">
                          <a:highlight>
                            <a:srgbClr val="FFFFFF"/>
                          </a:highlight>
                          <a:latin typeface="Times New Roman"/>
                          <a:ea typeface="Times New Roman"/>
                          <a:cs typeface="Times New Roman"/>
                          <a:sym typeface="Times New Roman"/>
                        </a:rPr>
                        <a:t>Modelo</a:t>
                      </a:r>
                      <a:endParaRPr b="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Test set 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Train set 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mean_squared_error</a:t>
                      </a:r>
                      <a:endParaRPr b="1" i="1" sz="1600">
                        <a:highlight>
                          <a:srgbClr val="FFFFFF"/>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accuracy_score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precision_score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recall_score</a:t>
                      </a:r>
                      <a:endParaRPr b="1" i="1"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just">
                        <a:lnSpc>
                          <a:spcPct val="115000"/>
                        </a:lnSpc>
                        <a:spcBef>
                          <a:spcPts val="0"/>
                        </a:spcBef>
                        <a:spcAft>
                          <a:spcPts val="0"/>
                        </a:spcAft>
                        <a:buNone/>
                      </a:pPr>
                      <a:r>
                        <a:rPr b="1" i="1" lang="es-CO" sz="1600">
                          <a:highlight>
                            <a:srgbClr val="FFFFFF"/>
                          </a:highlight>
                          <a:latin typeface="Times New Roman"/>
                          <a:ea typeface="Times New Roman"/>
                          <a:cs typeface="Times New Roman"/>
                          <a:sym typeface="Times New Roman"/>
                        </a:rPr>
                        <a:t>f1_score</a:t>
                      </a:r>
                      <a:endParaRPr b="1" i="1" sz="1600">
                        <a:highlight>
                          <a:srgbClr val="FFFFFF"/>
                        </a:highlight>
                        <a:latin typeface="Times New Roman"/>
                        <a:ea typeface="Times New Roman"/>
                        <a:cs typeface="Times New Roman"/>
                        <a:sym typeface="Times New Roman"/>
                      </a:endParaRPr>
                    </a:p>
                  </a:txBody>
                  <a:tcPr marT="63500" marB="63500" marR="63500" marL="63500"/>
                </a:tc>
              </a:tr>
              <a:tr h="547800">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XGBoost</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0.871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0.949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1.671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0.871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0.867</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0.871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0.867</a:t>
                      </a:r>
                      <a:endParaRPr sz="1600">
                        <a:highlight>
                          <a:srgbClr val="FFFFFF"/>
                        </a:highlight>
                        <a:latin typeface="Times New Roman"/>
                        <a:ea typeface="Times New Roman"/>
                        <a:cs typeface="Times New Roman"/>
                        <a:sym typeface="Times New Roman"/>
                      </a:endParaRPr>
                    </a:p>
                  </a:txBody>
                  <a:tcPr marT="63500" marB="63500" marR="63500" marL="63500"/>
                </a:tc>
              </a:tr>
              <a:tr h="547800">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RNA</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0.40</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0.40</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4.414</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3.96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0.355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0.396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0.343</a:t>
                      </a:r>
                      <a:endParaRPr sz="1600">
                        <a:highlight>
                          <a:srgbClr val="FFFFFF"/>
                        </a:highlight>
                        <a:latin typeface="Times New Roman"/>
                        <a:ea typeface="Times New Roman"/>
                        <a:cs typeface="Times New Roman"/>
                        <a:sym typeface="Times New Roman"/>
                      </a:endParaRPr>
                    </a:p>
                  </a:txBody>
                  <a:tcPr marT="63500" marB="63500" marR="63500" marL="63500"/>
                </a:tc>
              </a:tr>
              <a:tr h="547800">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KNN</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0.92</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0.99</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1.092</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0.921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0.916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0.921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0.918</a:t>
                      </a:r>
                      <a:endParaRPr sz="1600">
                        <a:highlight>
                          <a:srgbClr val="FFFFFF"/>
                        </a:highlight>
                        <a:latin typeface="Times New Roman"/>
                        <a:ea typeface="Times New Roman"/>
                        <a:cs typeface="Times New Roman"/>
                        <a:sym typeface="Times New Roman"/>
                      </a:endParaRPr>
                    </a:p>
                  </a:txBody>
                  <a:tcPr marT="63500" marB="63500" marR="63500" marL="63500"/>
                </a:tc>
              </a:tr>
              <a:tr h="818225">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Random Forest</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0.875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0.982</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1.584</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0.875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0.871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0.875</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0.872</a:t>
                      </a:r>
                      <a:endParaRPr sz="1600">
                        <a:highlight>
                          <a:srgbClr val="FFFFFF"/>
                        </a:highlight>
                        <a:latin typeface="Times New Roman"/>
                        <a:ea typeface="Times New Roman"/>
                        <a:cs typeface="Times New Roman"/>
                        <a:sym typeface="Times New Roman"/>
                      </a:endParaRPr>
                    </a:p>
                  </a:txBody>
                  <a:tcPr marT="63500" marB="63500" marR="63500" marL="63500"/>
                </a:tc>
              </a:tr>
              <a:tr h="547800">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SVM</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0.90</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0.96</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1.267</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0.901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0.904</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0.901</a:t>
                      </a:r>
                      <a:endParaRPr sz="1600">
                        <a:highlight>
                          <a:srgbClr val="FFFFFF"/>
                        </a:highlight>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s-CO" sz="1600">
                          <a:highlight>
                            <a:srgbClr val="FFFFFF"/>
                          </a:highlight>
                          <a:latin typeface="Times New Roman"/>
                          <a:ea typeface="Times New Roman"/>
                          <a:cs typeface="Times New Roman"/>
                          <a:sym typeface="Times New Roman"/>
                        </a:rPr>
                        <a:t>0.900</a:t>
                      </a:r>
                      <a:endParaRPr sz="1600">
                        <a:highlight>
                          <a:srgbClr val="FFFFFF"/>
                        </a:highlight>
                        <a:latin typeface="Times New Roman"/>
                        <a:ea typeface="Times New Roman"/>
                        <a:cs typeface="Times New Roman"/>
                        <a:sym typeface="Times New Roman"/>
                      </a:endParaRPr>
                    </a:p>
                  </a:txBody>
                  <a:tcPr marT="63500" marB="63500" marR="63500" marL="63500"/>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df15fd9440_0_34"/>
          <p:cNvSpPr txBox="1"/>
          <p:nvPr/>
        </p:nvSpPr>
        <p:spPr>
          <a:xfrm>
            <a:off x="679950" y="968448"/>
            <a:ext cx="10241400" cy="923400"/>
          </a:xfrm>
          <a:prstGeom prst="rect">
            <a:avLst/>
          </a:prstGeom>
          <a:noFill/>
          <a:ln>
            <a:noFill/>
          </a:ln>
        </p:spPr>
        <p:txBody>
          <a:bodyPr anchorCtr="0" anchor="t" bIns="45700" lIns="91425" spcFirstLastPara="1" rIns="91425" wrap="square" tIns="45700">
            <a:spAutoFit/>
          </a:bodyPr>
          <a:lstStyle/>
          <a:p>
            <a:pPr indent="0" lvl="1" marL="457200" marR="0" rtl="0" algn="l">
              <a:lnSpc>
                <a:spcPct val="100000"/>
              </a:lnSpc>
              <a:spcBef>
                <a:spcPts val="0"/>
              </a:spcBef>
              <a:spcAft>
                <a:spcPts val="0"/>
              </a:spcAft>
              <a:buClr>
                <a:srgbClr val="000000"/>
              </a:buClr>
              <a:buSzPts val="3600"/>
              <a:buFont typeface="Arial"/>
              <a:buNone/>
            </a:pPr>
            <a:r>
              <a:rPr b="1" lang="es-CO" sz="3600">
                <a:solidFill>
                  <a:srgbClr val="2E75B5"/>
                </a:solidFill>
                <a:latin typeface="Roboto"/>
                <a:ea typeface="Roboto"/>
                <a:cs typeface="Roboto"/>
                <a:sym typeface="Roboto"/>
              </a:rPr>
              <a:t>Conclusiones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92" name="Google Shape;192;gdf15fd9440_0_34"/>
          <p:cNvSpPr/>
          <p:nvPr/>
        </p:nvSpPr>
        <p:spPr>
          <a:xfrm>
            <a:off x="499150" y="1880125"/>
            <a:ext cx="11280600" cy="4009800"/>
          </a:xfrm>
          <a:prstGeom prst="rect">
            <a:avLst/>
          </a:prstGeom>
          <a:solidFill>
            <a:srgbClr val="F8F9FA"/>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t/>
            </a:r>
            <a:endParaRPr i="0" sz="2400" u="none" cap="none" strike="noStrike">
              <a:solidFill>
                <a:schemeClr val="dk1"/>
              </a:solidFill>
              <a:latin typeface="Calibri"/>
              <a:ea typeface="Calibri"/>
              <a:cs typeface="Calibri"/>
              <a:sym typeface="Calibri"/>
            </a:endParaRPr>
          </a:p>
          <a:p>
            <a:pPr indent="-381000" lvl="0" marL="457200" rtl="0" algn="just">
              <a:lnSpc>
                <a:spcPct val="115000"/>
              </a:lnSpc>
              <a:spcBef>
                <a:spcPts val="0"/>
              </a:spcBef>
              <a:spcAft>
                <a:spcPts val="0"/>
              </a:spcAft>
              <a:buClr>
                <a:schemeClr val="dk1"/>
              </a:buClr>
              <a:buSzPts val="2400"/>
              <a:buFont typeface="Noto Sans Symbols"/>
              <a:buChar char="❑"/>
            </a:pPr>
            <a:r>
              <a:rPr lang="es-CO" sz="2400">
                <a:solidFill>
                  <a:schemeClr val="dk1"/>
                </a:solidFill>
                <a:latin typeface="Calibri"/>
                <a:ea typeface="Calibri"/>
                <a:cs typeface="Calibri"/>
                <a:sym typeface="Calibri"/>
              </a:rPr>
              <a:t>A partir de las diferentes pruebas realizadas se puede identificar la importancia del preprocesamiento de los datos.</a:t>
            </a:r>
            <a:endParaRPr i="0" sz="2400" u="none" cap="none" strike="noStrike">
              <a:solidFill>
                <a:schemeClr val="dk1"/>
              </a:solidFill>
              <a:latin typeface="Calibri"/>
              <a:ea typeface="Calibri"/>
              <a:cs typeface="Calibri"/>
              <a:sym typeface="Calibri"/>
            </a:endParaRPr>
          </a:p>
          <a:p>
            <a:pPr indent="-381000" lvl="0" marL="457200" rtl="0" algn="just">
              <a:lnSpc>
                <a:spcPct val="115000"/>
              </a:lnSpc>
              <a:spcBef>
                <a:spcPts val="0"/>
              </a:spcBef>
              <a:spcAft>
                <a:spcPts val="0"/>
              </a:spcAft>
              <a:buClr>
                <a:schemeClr val="dk1"/>
              </a:buClr>
              <a:buSzPts val="2400"/>
              <a:buFont typeface="Noto Sans Symbols"/>
              <a:buChar char="❑"/>
            </a:pPr>
            <a:r>
              <a:rPr lang="es-CO" sz="2400">
                <a:solidFill>
                  <a:schemeClr val="dk1"/>
                </a:solidFill>
                <a:latin typeface="Calibri"/>
                <a:ea typeface="Calibri"/>
                <a:cs typeface="Calibri"/>
                <a:sym typeface="Calibri"/>
              </a:rPr>
              <a:t>Para este caso en particular fue fundamental realizar el balanceo de los datos a partir de las técnicas investigadas.</a:t>
            </a:r>
            <a:endParaRPr i="0" sz="2400" u="none" cap="none" strike="noStrike">
              <a:solidFill>
                <a:schemeClr val="dk1"/>
              </a:solidFill>
              <a:latin typeface="Calibri"/>
              <a:ea typeface="Calibri"/>
              <a:cs typeface="Calibri"/>
              <a:sym typeface="Calibri"/>
            </a:endParaRPr>
          </a:p>
          <a:p>
            <a:pPr indent="-381000" lvl="0" marL="457200" rtl="0" algn="just">
              <a:lnSpc>
                <a:spcPct val="115000"/>
              </a:lnSpc>
              <a:spcBef>
                <a:spcPts val="0"/>
              </a:spcBef>
              <a:spcAft>
                <a:spcPts val="0"/>
              </a:spcAft>
              <a:buClr>
                <a:schemeClr val="dk1"/>
              </a:buClr>
              <a:buSzPts val="2400"/>
              <a:buFont typeface="Noto Sans Symbols"/>
              <a:buChar char="❑"/>
            </a:pPr>
            <a:r>
              <a:rPr lang="es-CO" sz="2400">
                <a:solidFill>
                  <a:schemeClr val="dk1"/>
                </a:solidFill>
                <a:latin typeface="Calibri"/>
                <a:ea typeface="Calibri"/>
                <a:cs typeface="Calibri"/>
                <a:sym typeface="Calibri"/>
              </a:rPr>
              <a:t>Los mejores resultados se obtuvieron para KNN en el caso de los datos completamente procesados. Los modelos RNA y XGBoost presentaron los mejores resultados para los datos sin procesamiento.</a:t>
            </a:r>
            <a:endParaRPr sz="2400">
              <a:solidFill>
                <a:schemeClr val="dk1"/>
              </a:solidFill>
              <a:latin typeface="Calibri"/>
              <a:ea typeface="Calibri"/>
              <a:cs typeface="Calibri"/>
              <a:sym typeface="Calibri"/>
            </a:endParaRPr>
          </a:p>
          <a:p>
            <a:pPr indent="-381000" lvl="0" marL="457200" rtl="0" algn="just">
              <a:lnSpc>
                <a:spcPct val="115000"/>
              </a:lnSpc>
              <a:spcBef>
                <a:spcPts val="0"/>
              </a:spcBef>
              <a:spcAft>
                <a:spcPts val="0"/>
              </a:spcAft>
              <a:buClr>
                <a:schemeClr val="dk1"/>
              </a:buClr>
              <a:buSzPts val="2400"/>
              <a:buFont typeface="Calibri"/>
              <a:buChar char="❑"/>
            </a:pPr>
            <a:r>
              <a:rPr lang="es-CO" sz="2400">
                <a:solidFill>
                  <a:schemeClr val="dk1"/>
                </a:solidFill>
                <a:latin typeface="Calibri"/>
                <a:ea typeface="Calibri"/>
                <a:cs typeface="Calibri"/>
                <a:sym typeface="Calibri"/>
              </a:rPr>
              <a:t>Una variable importante a la hora de obtener un modelo de machine learning es el tiempo de procesamiento y los rendimientos exigidos para el respectivo hardware. </a:t>
            </a:r>
            <a:endParaRPr sz="2400">
              <a:solidFill>
                <a:schemeClr val="dk1"/>
              </a:solidFill>
              <a:latin typeface="Calibri"/>
              <a:ea typeface="Calibri"/>
              <a:cs typeface="Calibri"/>
              <a:sym typeface="Calibri"/>
            </a:endParaRPr>
          </a:p>
          <a:p>
            <a:pPr indent="0" lvl="0" marL="0" marR="8255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2"/>
          <p:cNvSpPr txBox="1"/>
          <p:nvPr/>
        </p:nvSpPr>
        <p:spPr>
          <a:xfrm>
            <a:off x="5791445" y="2953788"/>
            <a:ext cx="3846064"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400"/>
              <a:buFont typeface="Arial"/>
              <a:buNone/>
            </a:pPr>
            <a:r>
              <a:rPr b="1" i="0" lang="es-CO" sz="5400" u="none" cap="none" strike="noStrike">
                <a:solidFill>
                  <a:srgbClr val="92D050"/>
                </a:solidFill>
                <a:latin typeface="Roboto"/>
                <a:ea typeface="Roboto"/>
                <a:cs typeface="Roboto"/>
                <a:sym typeface="Roboto"/>
              </a:rPr>
              <a:t>GRACIAS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 name="Shape 27"/>
        <p:cNvGrpSpPr/>
        <p:nvPr/>
      </p:nvGrpSpPr>
      <p:grpSpPr>
        <a:xfrm>
          <a:off x="0" y="0"/>
          <a:ext cx="0" cy="0"/>
          <a:chOff x="0" y="0"/>
          <a:chExt cx="0" cy="0"/>
        </a:xfrm>
      </p:grpSpPr>
      <p:sp>
        <p:nvSpPr>
          <p:cNvPr id="28" name="Google Shape;28;gda24d2a8bd_1_1"/>
          <p:cNvSpPr txBox="1"/>
          <p:nvPr/>
        </p:nvSpPr>
        <p:spPr>
          <a:xfrm>
            <a:off x="309500" y="506125"/>
            <a:ext cx="11434800" cy="5239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s-CO" sz="3600" u="none" cap="none" strike="noStrike">
                <a:solidFill>
                  <a:srgbClr val="2E75B5"/>
                </a:solidFill>
                <a:latin typeface="Roboto"/>
                <a:ea typeface="Roboto"/>
                <a:cs typeface="Roboto"/>
                <a:sym typeface="Roboto"/>
              </a:rPr>
              <a:t>         Introducción</a:t>
            </a:r>
            <a:endParaRPr b="1" i="0" sz="3600" u="none" cap="none" strike="noStrike">
              <a:solidFill>
                <a:srgbClr val="2E75B5"/>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chemeClr val="dk1"/>
              </a:buClr>
              <a:buSzPts val="1100"/>
              <a:buFont typeface="Arial"/>
              <a:buNone/>
            </a:pPr>
            <a:r>
              <a:rPr b="0" i="0" lang="es-CO" sz="2400" u="none" cap="none" strike="noStrike">
                <a:solidFill>
                  <a:schemeClr val="dk1"/>
                </a:solidFill>
                <a:latin typeface="Calibri"/>
                <a:ea typeface="Calibri"/>
                <a:cs typeface="Calibri"/>
                <a:sym typeface="Calibri"/>
              </a:rPr>
              <a:t>La migración hace referencia al desplazamiento de una persona o un grupo de personas desde el lugar que habitan (su residencia) hasta otro. En el caso de la salida de las personas de una región o país, se utiliza el término </a:t>
            </a:r>
            <a:r>
              <a:rPr b="1" i="0" lang="es-CO" sz="2400" u="none" cap="none" strike="noStrike">
                <a:solidFill>
                  <a:schemeClr val="dk1"/>
                </a:solidFill>
                <a:latin typeface="Calibri"/>
                <a:ea typeface="Calibri"/>
                <a:cs typeface="Calibri"/>
                <a:sym typeface="Calibri"/>
              </a:rPr>
              <a:t>emigración</a:t>
            </a:r>
            <a:r>
              <a:rPr b="0" i="0" lang="es-CO" sz="2400" u="none" cap="none" strike="noStrike">
                <a:solidFill>
                  <a:schemeClr val="dk1"/>
                </a:solidFill>
                <a:latin typeface="Calibri"/>
                <a:ea typeface="Calibri"/>
                <a:cs typeface="Calibri"/>
                <a:sym typeface="Calibri"/>
              </a:rPr>
              <a:t> y, desde el país de destino, este fenómeno se entiende como </a:t>
            </a:r>
            <a:r>
              <a:rPr b="1" i="0" lang="es-CO" sz="2400" u="none" cap="none" strike="noStrike">
                <a:solidFill>
                  <a:schemeClr val="dk1"/>
                </a:solidFill>
                <a:latin typeface="Calibri"/>
                <a:ea typeface="Calibri"/>
                <a:cs typeface="Calibri"/>
                <a:sym typeface="Calibri"/>
              </a:rPr>
              <a:t>inmigración</a:t>
            </a:r>
            <a:r>
              <a:rPr b="0" i="0" lang="es-CO" sz="2400" u="none" cap="none" strike="noStrike">
                <a:solidFill>
                  <a:schemeClr val="dk1"/>
                </a:solidFill>
                <a:latin typeface="Calibri"/>
                <a:ea typeface="Calibri"/>
                <a:cs typeface="Calibri"/>
                <a:sym typeface="Calibri"/>
              </a:rPr>
              <a:t>. Las causas son múltiples.</a:t>
            </a:r>
            <a:endParaRPr b="0" i="0" sz="2400" u="none" cap="none" strike="noStrike">
              <a:solidFill>
                <a:schemeClr val="dk1"/>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2400"/>
              <a:buFont typeface="Arial"/>
              <a:buNone/>
            </a:pPr>
            <a:r>
              <a:t/>
            </a:r>
            <a:endParaRPr sz="2400">
              <a:solidFill>
                <a:schemeClr val="dk1"/>
              </a:solidFill>
              <a:latin typeface="Calibri"/>
              <a:ea typeface="Calibri"/>
              <a:cs typeface="Calibri"/>
              <a:sym typeface="Calibri"/>
            </a:endParaRPr>
          </a:p>
          <a:p>
            <a:pPr indent="0" lvl="0" marL="0" rtl="0" algn="just">
              <a:lnSpc>
                <a:spcPct val="115000"/>
              </a:lnSpc>
              <a:spcBef>
                <a:spcPts val="0"/>
              </a:spcBef>
              <a:spcAft>
                <a:spcPts val="0"/>
              </a:spcAft>
              <a:buClr>
                <a:schemeClr val="dk1"/>
              </a:buClr>
              <a:buSzPts val="1100"/>
              <a:buFont typeface="Arial"/>
              <a:buNone/>
            </a:pPr>
            <a:r>
              <a:rPr lang="es-CO" sz="2400">
                <a:solidFill>
                  <a:schemeClr val="dk1"/>
                </a:solidFill>
                <a:latin typeface="Calibri"/>
                <a:ea typeface="Calibri"/>
                <a:cs typeface="Calibri"/>
                <a:sym typeface="Calibri"/>
              </a:rPr>
              <a:t>En este trabajo se busca a partir de la Información brindada en datos abiertos Colombia de la población colombiana residente y registrada en las diferentes misiones consulares en el exterior que incluye el género, la edad, el nivel de estudios, la ocupación, lugar de residencia, el consulado de la circunscripción que lo atiende, entre otros, definir un modelo que permita identificar el país destino del migrante.</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 name="Shape 32"/>
        <p:cNvGrpSpPr/>
        <p:nvPr/>
      </p:nvGrpSpPr>
      <p:grpSpPr>
        <a:xfrm>
          <a:off x="0" y="0"/>
          <a:ext cx="0" cy="0"/>
          <a:chOff x="0" y="0"/>
          <a:chExt cx="0" cy="0"/>
        </a:xfrm>
      </p:grpSpPr>
      <p:sp>
        <p:nvSpPr>
          <p:cNvPr id="33" name="Google Shape;33;p4"/>
          <p:cNvSpPr txBox="1"/>
          <p:nvPr/>
        </p:nvSpPr>
        <p:spPr>
          <a:xfrm>
            <a:off x="1103400" y="979000"/>
            <a:ext cx="10241400" cy="4894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s-CO" sz="3600" u="none" cap="none" strike="noStrike">
                <a:solidFill>
                  <a:srgbClr val="2E75B5"/>
                </a:solidFill>
                <a:latin typeface="Roboto"/>
                <a:ea typeface="Roboto"/>
                <a:cs typeface="Roboto"/>
                <a:sym typeface="Roboto"/>
              </a:rPr>
              <a:t>Problemática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2400"/>
              <a:buFont typeface="Arial"/>
              <a:buNone/>
            </a:pPr>
            <a:r>
              <a:rPr b="0" i="0" lang="es-CO" sz="2400" u="none" cap="none" strike="noStrike">
                <a:solidFill>
                  <a:schemeClr val="dk1"/>
                </a:solidFill>
                <a:latin typeface="Calibri"/>
                <a:ea typeface="Calibri"/>
                <a:cs typeface="Calibri"/>
                <a:sym typeface="Calibri"/>
              </a:rPr>
              <a:t>En este proyecto, se abordará el fenómeno de la emigración en Colombia a partir de los datos de colombianos en el exterior de 25 - 40 años.</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1200"/>
              </a:spcBef>
              <a:spcAft>
                <a:spcPts val="0"/>
              </a:spcAft>
              <a:buClr>
                <a:srgbClr val="000000"/>
              </a:buClr>
              <a:buSzPts val="2400"/>
              <a:buFont typeface="Arial"/>
              <a:buNone/>
            </a:pPr>
            <a:r>
              <a:rPr b="1" i="0" lang="es-CO" sz="2400" u="none" cap="none" strike="noStrike">
                <a:solidFill>
                  <a:schemeClr val="dk1"/>
                </a:solidFill>
                <a:latin typeface="Calibri"/>
                <a:ea typeface="Calibri"/>
                <a:cs typeface="Calibri"/>
                <a:sym typeface="Calibri"/>
              </a:rPr>
              <a:t>¿Es posible identificar a qué país se desplaza la población entre 25 y 40 años, a partir de su área de conocimiento, edad, género, estado civil, nivel académico?</a:t>
            </a:r>
            <a:endParaRPr b="1" i="0" sz="2400" u="none" cap="none" strike="noStrike">
              <a:solidFill>
                <a:schemeClr val="dk1"/>
              </a:solidFill>
              <a:latin typeface="Calibri"/>
              <a:ea typeface="Calibri"/>
              <a:cs typeface="Calibri"/>
              <a:sym typeface="Calibri"/>
            </a:endParaRPr>
          </a:p>
          <a:p>
            <a:pPr indent="0" lvl="0" marL="0" marR="0" rtl="0" algn="just">
              <a:lnSpc>
                <a:spcPct val="100000"/>
              </a:lnSpc>
              <a:spcBef>
                <a:spcPts val="1200"/>
              </a:spcBef>
              <a:spcAft>
                <a:spcPts val="0"/>
              </a:spcAft>
              <a:buClr>
                <a:srgbClr val="000000"/>
              </a:buClr>
              <a:buSzPts val="2400"/>
              <a:buFont typeface="Arial"/>
              <a:buNone/>
            </a:pPr>
            <a:r>
              <a:t/>
            </a:r>
            <a:endParaRPr b="1" i="0" sz="24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Importancia</a:t>
            </a:r>
            <a:endParaRPr b="1" i="0" sz="2400" u="none" cap="none" strike="noStrike">
              <a:solidFill>
                <a:schemeClr val="dk1"/>
              </a:solidFill>
              <a:latin typeface="Calibri"/>
              <a:ea typeface="Calibri"/>
              <a:cs typeface="Calibri"/>
              <a:sym typeface="Calibri"/>
            </a:endParaRPr>
          </a:p>
          <a:p>
            <a:pPr indent="0" lvl="0" marL="0" rtl="0" algn="just">
              <a:spcBef>
                <a:spcPts val="0"/>
              </a:spcBef>
              <a:spcAft>
                <a:spcPts val="0"/>
              </a:spcAft>
              <a:buClr>
                <a:schemeClr val="dk1"/>
              </a:buClr>
              <a:buSzPts val="1100"/>
              <a:buFont typeface="Arial"/>
              <a:buNone/>
            </a:pPr>
            <a:r>
              <a:rPr lang="es-CO" sz="2400">
                <a:solidFill>
                  <a:schemeClr val="dk1"/>
                </a:solidFill>
                <a:latin typeface="Calibri"/>
                <a:ea typeface="Calibri"/>
                <a:cs typeface="Calibri"/>
                <a:sym typeface="Calibri"/>
              </a:rPr>
              <a:t>A nivel nacional hemos orientado el problema en la identificación de tendencias de oportunidades de desplazamientos a otros países por profesión, edad, género, estado civil y/o nivel académico.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 name="Shape 37"/>
        <p:cNvGrpSpPr/>
        <p:nvPr/>
      </p:nvGrpSpPr>
      <p:grpSpPr>
        <a:xfrm>
          <a:off x="0" y="0"/>
          <a:ext cx="0" cy="0"/>
          <a:chOff x="0" y="0"/>
          <a:chExt cx="0" cy="0"/>
        </a:xfrm>
      </p:grpSpPr>
      <p:sp>
        <p:nvSpPr>
          <p:cNvPr id="38" name="Google Shape;38;p8"/>
          <p:cNvSpPr txBox="1"/>
          <p:nvPr/>
        </p:nvSpPr>
        <p:spPr>
          <a:xfrm>
            <a:off x="975360" y="1138303"/>
            <a:ext cx="10241280" cy="12003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s-CO" sz="3600" u="none" cap="none" strike="noStrike">
                <a:solidFill>
                  <a:srgbClr val="2E75B5"/>
                </a:solidFill>
                <a:latin typeface="Roboto"/>
                <a:ea typeface="Roboto"/>
                <a:cs typeface="Roboto"/>
                <a:sym typeface="Roboto"/>
              </a:rPr>
              <a:t>Solución/Proceso esperado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39" name="Google Shape;39;p8"/>
          <p:cNvPicPr preferRelativeResize="0"/>
          <p:nvPr/>
        </p:nvPicPr>
        <p:blipFill>
          <a:blip r:embed="rId3">
            <a:alphaModFix/>
          </a:blip>
          <a:stretch>
            <a:fillRect/>
          </a:stretch>
        </p:blipFill>
        <p:spPr>
          <a:xfrm>
            <a:off x="456100" y="1813676"/>
            <a:ext cx="11279800" cy="4197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p9"/>
          <p:cNvSpPr txBox="1"/>
          <p:nvPr/>
        </p:nvSpPr>
        <p:spPr>
          <a:xfrm>
            <a:off x="975297" y="436245"/>
            <a:ext cx="10241400" cy="92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5" name="Google Shape;45;p9"/>
          <p:cNvSpPr/>
          <p:nvPr/>
        </p:nvSpPr>
        <p:spPr>
          <a:xfrm>
            <a:off x="154600" y="1210225"/>
            <a:ext cx="10895700" cy="1359900"/>
          </a:xfrm>
          <a:prstGeom prst="rect">
            <a:avLst/>
          </a:prstGeom>
          <a:solidFill>
            <a:srgbClr val="F8F9FA"/>
          </a:solidFill>
          <a:ln>
            <a:noFill/>
          </a:ln>
        </p:spPr>
        <p:txBody>
          <a:bodyPr anchorCtr="0" anchor="ctr" bIns="0" lIns="0" spcFirstLastPara="1" rIns="0" wrap="square" tIns="0">
            <a:spAutoFit/>
          </a:bodyPr>
          <a:lstStyle/>
          <a:p>
            <a:pPr indent="0" lvl="0" marL="0" marR="0" rtl="0" algn="just">
              <a:lnSpc>
                <a:spcPct val="100000"/>
              </a:lnSpc>
              <a:spcBef>
                <a:spcPts val="0"/>
              </a:spcBef>
              <a:spcAft>
                <a:spcPts val="0"/>
              </a:spcAft>
              <a:buClr>
                <a:srgbClr val="000000"/>
              </a:buClr>
              <a:buSzPts val="1800"/>
              <a:buFont typeface="Arial"/>
              <a:buNone/>
            </a:pPr>
            <a:r>
              <a:rPr b="0" i="0" lang="es-CO" sz="1800" u="sng" cap="none" strike="noStrike">
                <a:solidFill>
                  <a:srgbClr val="000000"/>
                </a:solidFill>
                <a:latin typeface="Arial"/>
                <a:ea typeface="Arial"/>
                <a:cs typeface="Arial"/>
                <a:sym typeface="Arial"/>
                <a:hlinkClick r:id="rId3">
                  <a:extLst>
                    <a:ext uri="{A12FA001-AC4F-418D-AE19-62706E023703}">
                      <ahyp:hlinkClr val="tx"/>
                    </a:ext>
                  </a:extLst>
                </a:hlinkClick>
              </a:rPr>
              <a:t>https://www.datos.gov.co/Estad-sticas-Nacionales/Colombianos-en-el-exterior-de-25-a-40-a-os/3k8j-4d42</a:t>
            </a:r>
            <a:endParaRPr b="0" i="0" sz="2400" u="none" cap="none" strike="noStrike">
              <a:solidFill>
                <a:schemeClr val="dk1"/>
              </a:solidFill>
              <a:latin typeface="Arial"/>
              <a:ea typeface="Arial"/>
              <a:cs typeface="Arial"/>
              <a:sym typeface="Arial"/>
            </a:endParaRPr>
          </a:p>
          <a:p>
            <a:pPr indent="0" lvl="0" marL="0" marR="0" rtl="0" algn="just">
              <a:lnSpc>
                <a:spcPct val="100000"/>
              </a:lnSpc>
              <a:spcBef>
                <a:spcPts val="800"/>
              </a:spcBef>
              <a:spcAft>
                <a:spcPts val="0"/>
              </a:spcAft>
              <a:buClr>
                <a:srgbClr val="000000"/>
              </a:buClr>
              <a:buSzPts val="2400"/>
              <a:buFont typeface="Arial"/>
              <a:buNone/>
            </a:pPr>
            <a:r>
              <a:rPr b="0" i="0" lang="es-CO" sz="2400" u="none" cap="none" strike="noStrike">
                <a:solidFill>
                  <a:schemeClr val="dk1"/>
                </a:solidFill>
                <a:latin typeface="Calibri"/>
                <a:ea typeface="Calibri"/>
                <a:cs typeface="Calibri"/>
                <a:sym typeface="Calibri"/>
              </a:rPr>
              <a:t>Se tienen datos de 166.912 registros y 9 características</a:t>
            </a:r>
            <a:r>
              <a:rPr lang="es-CO" sz="2400">
                <a:solidFill>
                  <a:schemeClr val="dk1"/>
                </a:solidFill>
                <a:latin typeface="Calibri"/>
                <a:ea typeface="Calibri"/>
                <a:cs typeface="Calibri"/>
                <a:sym typeface="Calibri"/>
              </a:rPr>
              <a:t>. Se identifican 152 clases (países) en los datos sin procesar y 99 con los datos procesados.</a:t>
            </a:r>
            <a:endParaRPr sz="2400">
              <a:solidFill>
                <a:schemeClr val="dk1"/>
              </a:solidFill>
              <a:latin typeface="Calibri"/>
              <a:ea typeface="Calibri"/>
              <a:cs typeface="Calibri"/>
              <a:sym typeface="Calibri"/>
            </a:endParaRPr>
          </a:p>
        </p:txBody>
      </p:sp>
      <p:pic>
        <p:nvPicPr>
          <p:cNvPr id="46" name="Google Shape;46;p9"/>
          <p:cNvPicPr preferRelativeResize="0"/>
          <p:nvPr/>
        </p:nvPicPr>
        <p:blipFill rotWithShape="1">
          <a:blip r:embed="rId4">
            <a:alphaModFix/>
          </a:blip>
          <a:srcRect b="0" l="0" r="0" t="0"/>
          <a:stretch/>
        </p:blipFill>
        <p:spPr>
          <a:xfrm>
            <a:off x="1268187" y="2467600"/>
            <a:ext cx="9655624" cy="3844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10"/>
          <p:cNvSpPr txBox="1"/>
          <p:nvPr/>
        </p:nvSpPr>
        <p:spPr>
          <a:xfrm>
            <a:off x="975310" y="114320"/>
            <a:ext cx="10241400" cy="646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1" sz="3600">
              <a:solidFill>
                <a:srgbClr val="2E75B5"/>
              </a:solidFill>
              <a:latin typeface="Roboto"/>
              <a:ea typeface="Roboto"/>
              <a:cs typeface="Roboto"/>
              <a:sym typeface="Roboto"/>
            </a:endParaRPr>
          </a:p>
        </p:txBody>
      </p:sp>
      <p:sp>
        <p:nvSpPr>
          <p:cNvPr id="52" name="Google Shape;52;p10"/>
          <p:cNvSpPr/>
          <p:nvPr/>
        </p:nvSpPr>
        <p:spPr>
          <a:xfrm>
            <a:off x="3230563" y="1906588"/>
            <a:ext cx="1219200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aphicFrame>
        <p:nvGraphicFramePr>
          <p:cNvPr id="53" name="Google Shape;53;p10"/>
          <p:cNvGraphicFramePr/>
          <p:nvPr/>
        </p:nvGraphicFramePr>
        <p:xfrm>
          <a:off x="600575" y="1134525"/>
          <a:ext cx="3000000" cy="3000000"/>
        </p:xfrm>
        <a:graphic>
          <a:graphicData uri="http://schemas.openxmlformats.org/drawingml/2006/table">
            <a:tbl>
              <a:tblPr>
                <a:noFill/>
                <a:tableStyleId>{853643CC-47FE-4F03-976A-E5186D71A9A0}</a:tableStyleId>
              </a:tblPr>
              <a:tblGrid>
                <a:gridCol w="2004875"/>
                <a:gridCol w="1891700"/>
                <a:gridCol w="1730000"/>
                <a:gridCol w="1471325"/>
                <a:gridCol w="3226975"/>
              </a:tblGrid>
              <a:tr h="12700">
                <a:tc>
                  <a:txBody>
                    <a:bodyPr/>
                    <a:lstStyle/>
                    <a:p>
                      <a:pPr indent="0" lvl="0" marL="0" marR="0" rtl="0" algn="l">
                        <a:lnSpc>
                          <a:spcPct val="100000"/>
                        </a:lnSpc>
                        <a:spcBef>
                          <a:spcPts val="0"/>
                        </a:spcBef>
                        <a:spcAft>
                          <a:spcPts val="0"/>
                        </a:spcAft>
                        <a:buClr>
                          <a:srgbClr val="000000"/>
                        </a:buClr>
                        <a:buSzPts val="1300"/>
                        <a:buFont typeface="Arial"/>
                        <a:buNone/>
                      </a:pPr>
                      <a:r>
                        <a:rPr b="1" lang="es-CO" sz="1300" u="none" cap="none" strike="noStrike"/>
                        <a:t>Dato</a:t>
                      </a:r>
                      <a:endParaRPr b="1"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b="1" lang="es-CO" sz="1300" u="none" cap="none" strike="noStrike"/>
                        <a:t>Característica o Salida</a:t>
                      </a:r>
                      <a:endParaRPr b="1"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b="1" lang="es-CO" sz="1300" u="none" cap="none" strike="noStrike"/>
                        <a:t>Tipo de datos</a:t>
                      </a:r>
                      <a:endParaRPr b="1"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b="1" lang="es-CO" sz="1300" u="none" cap="none" strike="noStrike"/>
                        <a:t>Si aplica o no aplica</a:t>
                      </a:r>
                      <a:endParaRPr b="1" sz="1300" u="none" cap="none" strike="noStrike"/>
                    </a:p>
                  </a:txBody>
                  <a:tcPr marT="63500" marB="63500" marR="63500" marL="63500"/>
                </a:tc>
                <a:tc>
                  <a:txBody>
                    <a:bodyPr/>
                    <a:lstStyle/>
                    <a:p>
                      <a:pPr indent="0" lvl="0" marL="0" marR="0" rtl="0" algn="ctr">
                        <a:lnSpc>
                          <a:spcPct val="100000"/>
                        </a:lnSpc>
                        <a:spcBef>
                          <a:spcPts val="0"/>
                        </a:spcBef>
                        <a:spcAft>
                          <a:spcPts val="0"/>
                        </a:spcAft>
                        <a:buClr>
                          <a:srgbClr val="000000"/>
                        </a:buClr>
                        <a:buSzPts val="1300"/>
                        <a:buFont typeface="Arial"/>
                        <a:buNone/>
                      </a:pPr>
                      <a:r>
                        <a:rPr b="1" lang="es-CO" sz="1300" u="none" cap="none" strike="noStrike"/>
                        <a:t>Descripción</a:t>
                      </a:r>
                      <a:endParaRPr b="1" sz="1300" u="none" cap="none" strike="noStrike"/>
                    </a:p>
                  </a:txBody>
                  <a:tcPr marT="63500" marB="63500" marR="63500" marL="63500"/>
                </a:tc>
              </a:tr>
              <a:tr h="127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País</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Salida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solidFill>
                            <a:srgbClr val="2C2C2C"/>
                          </a:solidFill>
                          <a:highlight>
                            <a:srgbClr val="F8F8F8"/>
                          </a:highlight>
                        </a:rPr>
                        <a:t>Indica el país de residencia de la persona. </a:t>
                      </a:r>
                      <a:endParaRPr sz="1300" u="none" cap="none" strike="noStrike"/>
                    </a:p>
                  </a:txBody>
                  <a:tcPr marT="63500" marB="63500" marR="63500" marL="63500"/>
                </a:tc>
              </a:tr>
              <a:tr h="127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Código ISO país </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Salida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N/A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solidFill>
                            <a:srgbClr val="2C2C2C"/>
                          </a:solidFill>
                          <a:highlight>
                            <a:srgbClr val="F8F8F8"/>
                          </a:highlight>
                        </a:rPr>
                        <a:t>ISO del país de residencia.</a:t>
                      </a:r>
                      <a:endParaRPr sz="1300" u="none" cap="none" strike="noStrike"/>
                    </a:p>
                  </a:txBody>
                  <a:tcPr marT="63500" marB="63500" marR="63500" marL="63500"/>
                </a:tc>
              </a:tr>
              <a:tr h="127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Oficina de registro</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Salida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N/A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solidFill>
                            <a:srgbClr val="2C2C2C"/>
                          </a:solidFill>
                          <a:highlight>
                            <a:srgbClr val="F8F8F8"/>
                          </a:highlight>
                        </a:rPr>
                        <a:t>Consulado donde la persona realizó su registro consular.</a:t>
                      </a:r>
                      <a:endParaRPr sz="1300" u="none" cap="none" strike="noStrike"/>
                    </a:p>
                  </a:txBody>
                  <a:tcPr marT="63500" marB="63500" marR="63500" marL="63500"/>
                </a:tc>
              </a:tr>
              <a:tr h="127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Grupo de edad</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Característica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solidFill>
                            <a:srgbClr val="2C2C2C"/>
                          </a:solidFill>
                          <a:highlight>
                            <a:srgbClr val="F8F8F8"/>
                          </a:highlight>
                        </a:rPr>
                        <a:t>El grupo se basa en la edad de acuerdo a lo siguiente: Entre 25 y 28 años Adulto joven Entre 29 y 40 años Adulto </a:t>
                      </a:r>
                      <a:endParaRPr sz="1300" u="none" cap="none" strike="noStrike"/>
                    </a:p>
                  </a:txBody>
                  <a:tcPr marT="63500" marB="63500" marR="63500" marL="63500"/>
                </a:tc>
              </a:tr>
              <a:tr h="127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Edad</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Característica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solidFill>
                            <a:srgbClr val="2C2C2C"/>
                          </a:solidFill>
                          <a:highlight>
                            <a:srgbClr val="F8F8F8"/>
                          </a:highlight>
                        </a:rPr>
                        <a:t>Edad de la persona. Cuando no se tienen datos registrados se presenta el valor -1.</a:t>
                      </a:r>
                      <a:endParaRPr sz="1300" u="none" cap="none" strike="noStrike"/>
                    </a:p>
                  </a:txBody>
                  <a:tcPr marT="63500" marB="63500" marR="63500" marL="63500"/>
                </a:tc>
              </a:tr>
              <a:tr h="127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Área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Característica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Área de </a:t>
                      </a:r>
                      <a:r>
                        <a:rPr lang="es-CO" sz="1300" u="none" cap="none" strike="noStrike">
                          <a:highlight>
                            <a:srgbClr val="FFFFFF"/>
                          </a:highlight>
                        </a:rPr>
                        <a:t>ocupación. Cuando no se tiene registrada esta información se presenta el texto (NO INDICA)</a:t>
                      </a:r>
                      <a:endParaRPr sz="1300" u="none" cap="none" strike="noStrike"/>
                    </a:p>
                  </a:txBody>
                  <a:tcPr marT="63500" marB="63500" marR="63500" marL="63500"/>
                </a:tc>
              </a:tr>
              <a:tr h="127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Sub área de conocimiento</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Característica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Sub área de ocupación.</a:t>
                      </a:r>
                      <a:r>
                        <a:rPr lang="es-CO" sz="1300" u="none" cap="none" strike="noStrike">
                          <a:highlight>
                            <a:srgbClr val="FFFFFF"/>
                          </a:highlight>
                        </a:rPr>
                        <a:t>Cuando no se tiene registrada esta información se presenta el texto (NO INDICA)</a:t>
                      </a:r>
                      <a:endParaRPr sz="1300" u="none" cap="none" strike="noStrike"/>
                    </a:p>
                  </a:txBody>
                  <a:tcPr marT="63500" marB="63500" marR="63500" marL="63500"/>
                </a:tc>
              </a:tr>
              <a:tr h="127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Nivel académico</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Característica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Nivel de estudio. </a:t>
                      </a:r>
                      <a:r>
                        <a:rPr lang="es-CO" sz="1300" u="none" cap="none" strike="noStrike">
                          <a:highlight>
                            <a:srgbClr val="FFFFFF"/>
                          </a:highlight>
                        </a:rPr>
                        <a:t>Cuando no se tiene registrada esta información se presenta el texto (NO INDICA)</a:t>
                      </a:r>
                      <a:endParaRPr sz="1300" u="none" cap="none" strike="noStrike"/>
                    </a:p>
                  </a:txBody>
                  <a:tcPr marT="63500" marB="63500" marR="63500" marL="63500"/>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gda24d2a8bd_0_29"/>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9" name="Google Shape;59;gda24d2a8bd_0_29"/>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aphicFrame>
        <p:nvGraphicFramePr>
          <p:cNvPr id="60" name="Google Shape;60;gda24d2a8bd_0_29"/>
          <p:cNvGraphicFramePr/>
          <p:nvPr/>
        </p:nvGraphicFramePr>
        <p:xfrm>
          <a:off x="1229050" y="1173600"/>
          <a:ext cx="3000000" cy="3000000"/>
        </p:xfrm>
        <a:graphic>
          <a:graphicData uri="http://schemas.openxmlformats.org/drawingml/2006/table">
            <a:tbl>
              <a:tblPr>
                <a:noFill/>
                <a:tableStyleId>{853643CC-47FE-4F03-976A-E5186D71A9A0}</a:tableStyleId>
              </a:tblPr>
              <a:tblGrid>
                <a:gridCol w="1896250"/>
                <a:gridCol w="1789200"/>
                <a:gridCol w="1636275"/>
                <a:gridCol w="1391625"/>
                <a:gridCol w="2844400"/>
              </a:tblGrid>
              <a:tr h="487075">
                <a:tc>
                  <a:txBody>
                    <a:bodyPr/>
                    <a:lstStyle/>
                    <a:p>
                      <a:pPr indent="0" lvl="0" marL="0" marR="0" rtl="0" algn="l">
                        <a:lnSpc>
                          <a:spcPct val="100000"/>
                        </a:lnSpc>
                        <a:spcBef>
                          <a:spcPts val="0"/>
                        </a:spcBef>
                        <a:spcAft>
                          <a:spcPts val="0"/>
                        </a:spcAft>
                        <a:buClr>
                          <a:srgbClr val="000000"/>
                        </a:buClr>
                        <a:buSzPts val="1300"/>
                        <a:buFont typeface="Arial"/>
                        <a:buNone/>
                      </a:pPr>
                      <a:r>
                        <a:rPr b="1" lang="es-CO" sz="1300" u="none" cap="none" strike="noStrike"/>
                        <a:t>Dato</a:t>
                      </a:r>
                      <a:endParaRPr b="1"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b="1" lang="es-CO" sz="1300" u="none" cap="none" strike="noStrike"/>
                        <a:t>Característica o Salida</a:t>
                      </a:r>
                      <a:endParaRPr b="1"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b="1" lang="es-CO" sz="1300" u="none" cap="none" strike="noStrike"/>
                        <a:t>Tipo de datos</a:t>
                      </a:r>
                      <a:endParaRPr b="1"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b="1" lang="es-CO" sz="1300" u="none" cap="none" strike="noStrike"/>
                        <a:t>Si aplica o no aplica</a:t>
                      </a:r>
                      <a:endParaRPr b="1" sz="1300" u="none" cap="none" strike="noStrike"/>
                    </a:p>
                  </a:txBody>
                  <a:tcPr marT="63500" marB="63500" marR="63500" marL="63500"/>
                </a:tc>
                <a:tc>
                  <a:txBody>
                    <a:bodyPr/>
                    <a:lstStyle/>
                    <a:p>
                      <a:pPr indent="0" lvl="0" marL="0" marR="0" rtl="0" algn="ctr">
                        <a:lnSpc>
                          <a:spcPct val="100000"/>
                        </a:lnSpc>
                        <a:spcBef>
                          <a:spcPts val="0"/>
                        </a:spcBef>
                        <a:spcAft>
                          <a:spcPts val="0"/>
                        </a:spcAft>
                        <a:buClr>
                          <a:srgbClr val="000000"/>
                        </a:buClr>
                        <a:buSzPts val="1300"/>
                        <a:buFont typeface="Arial"/>
                        <a:buNone/>
                      </a:pPr>
                      <a:r>
                        <a:rPr b="1" lang="es-CO" sz="1300" u="none" cap="none" strike="noStrike"/>
                        <a:t>Descripción</a:t>
                      </a:r>
                      <a:endParaRPr b="1" sz="1300" u="none" cap="none" strike="noStrike"/>
                    </a:p>
                  </a:txBody>
                  <a:tcPr marT="63500" marB="63500" marR="63500" marL="63500"/>
                </a:tc>
              </a:tr>
              <a:tr h="8309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Estado civil</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Característica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highlight>
                            <a:srgbClr val="FFFFFF"/>
                          </a:highlight>
                        </a:rPr>
                        <a:t>Cuando no se tiene registrada esta información se presenta el texto (DESCONOCIDO)</a:t>
                      </a:r>
                      <a:endParaRPr sz="1300" u="none" cap="none" strike="noStrike"/>
                    </a:p>
                  </a:txBody>
                  <a:tcPr marT="63500" marB="63500" marR="63500" marL="63500"/>
                </a:tc>
              </a:tr>
              <a:tr h="8309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Género</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Característica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highlight>
                            <a:srgbClr val="FFFFFF"/>
                          </a:highlight>
                        </a:rPr>
                        <a:t>Cuando no se tiene registrada esta información se presenta el texto (DESCONOCIDO)</a:t>
                      </a:r>
                      <a:endParaRPr sz="1300" u="none" cap="none" strike="noStrike"/>
                    </a:p>
                  </a:txBody>
                  <a:tcPr marT="63500" marB="63500" marR="63500" marL="63500"/>
                </a:tc>
              </a:tr>
              <a:tr h="8309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Etnia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Característica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String</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highlight>
                            <a:srgbClr val="FFFFFF"/>
                          </a:highlight>
                        </a:rPr>
                        <a:t>Cuando no se tiene registrada esta información se presenta el texto (SIN ETNIA REGISTRADA)</a:t>
                      </a:r>
                      <a:endParaRPr sz="1300" u="none" cap="none" strike="noStrike"/>
                    </a:p>
                  </a:txBody>
                  <a:tcPr marT="63500" marB="63500" marR="63500" marL="63500"/>
                </a:tc>
              </a:tr>
              <a:tr h="8309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Estatura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Característica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Entero</a:t>
                      </a:r>
                      <a:endParaRPr sz="1300" u="none" cap="none" strike="noStrike"/>
                    </a:p>
                  </a:txBody>
                  <a:tcPr marT="63500" marB="63500" marR="63500" marL="63500"/>
                </a:tc>
                <a:tc>
                  <a:txBody>
                    <a:bodyPr/>
                    <a:lstStyle/>
                    <a:p>
                      <a:pPr indent="0" lvl="0" marL="0" rtl="0" algn="l">
                        <a:spcBef>
                          <a:spcPts val="0"/>
                        </a:spcBef>
                        <a:spcAft>
                          <a:spcPts val="0"/>
                        </a:spcAft>
                        <a:buClr>
                          <a:schemeClr val="dk1"/>
                        </a:buClr>
                        <a:buSzPts val="1300"/>
                        <a:buFont typeface="Arial"/>
                        <a:buNone/>
                      </a:pPr>
                      <a:r>
                        <a:rPr lang="es-CO" sz="1300">
                          <a:solidFill>
                            <a:schemeClr val="dk1"/>
                          </a:solidFill>
                        </a:rPr>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solidFill>
                            <a:srgbClr val="2C2C2C"/>
                          </a:solidFill>
                          <a:highlight>
                            <a:srgbClr val="F8F8F8"/>
                          </a:highlight>
                        </a:rPr>
                        <a:t>Estatura dada en centímetros, el valor -1 indica que no se encuentra una estatura registrada</a:t>
                      </a:r>
                      <a:endParaRPr sz="1300" u="none" cap="none" strike="noStrike"/>
                    </a:p>
                  </a:txBody>
                  <a:tcPr marT="63500" marB="63500" marR="63500" marL="63500"/>
                </a:tc>
              </a:tr>
              <a:tr h="830900">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Cantidad de personas</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Por definir</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Entero</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t>Si aplica</a:t>
                      </a:r>
                      <a:endParaRPr sz="13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300"/>
                        <a:buFont typeface="Arial"/>
                        <a:buNone/>
                      </a:pPr>
                      <a:r>
                        <a:rPr lang="es-CO" sz="1300" u="none" cap="none" strike="noStrike">
                          <a:solidFill>
                            <a:srgbClr val="2C2C2C"/>
                          </a:solidFill>
                          <a:highlight>
                            <a:srgbClr val="F8F8F8"/>
                          </a:highlight>
                        </a:rPr>
                        <a:t>Cantidad de personas residentes en el exterior que cumplen con las condiciones demográficas</a:t>
                      </a:r>
                      <a:endParaRPr sz="1300" u="none" cap="none" strike="noStrike"/>
                    </a:p>
                  </a:txBody>
                  <a:tcPr marT="63500" marB="63500" marR="63500" marL="63500"/>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gda24d2a8bd_0_35"/>
          <p:cNvSpPr/>
          <p:nvPr/>
        </p:nvSpPr>
        <p:spPr>
          <a:xfrm>
            <a:off x="3230563" y="1906588"/>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6" name="Google Shape;66;gda24d2a8bd_0_35"/>
          <p:cNvSpPr txBox="1"/>
          <p:nvPr/>
        </p:nvSpPr>
        <p:spPr>
          <a:xfrm>
            <a:off x="975360" y="410095"/>
            <a:ext cx="102414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3600"/>
              <a:buFont typeface="Arial"/>
              <a:buNone/>
            </a:pPr>
            <a:r>
              <a:rPr b="1" lang="es-CO" sz="3600">
                <a:solidFill>
                  <a:srgbClr val="2E75B5"/>
                </a:solidFill>
                <a:latin typeface="Roboto"/>
                <a:ea typeface="Roboto"/>
                <a:cs typeface="Roboto"/>
                <a:sym typeface="Roboto"/>
              </a:rPr>
              <a:t>Obtención y generación del dataset</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67" name="Google Shape;67;gda24d2a8bd_0_35"/>
          <p:cNvPicPr preferRelativeResize="0"/>
          <p:nvPr/>
        </p:nvPicPr>
        <p:blipFill>
          <a:blip r:embed="rId3">
            <a:alphaModFix/>
          </a:blip>
          <a:stretch>
            <a:fillRect/>
          </a:stretch>
        </p:blipFill>
        <p:spPr>
          <a:xfrm>
            <a:off x="2543725" y="902525"/>
            <a:ext cx="6584601" cy="5545475"/>
          </a:xfrm>
          <a:prstGeom prst="rect">
            <a:avLst/>
          </a:prstGeom>
          <a:noFill/>
          <a:ln>
            <a:noFill/>
          </a:ln>
        </p:spPr>
      </p:pic>
      <p:sp>
        <p:nvSpPr>
          <p:cNvPr id="68" name="Google Shape;68;gda24d2a8bd_0_35"/>
          <p:cNvSpPr txBox="1"/>
          <p:nvPr/>
        </p:nvSpPr>
        <p:spPr>
          <a:xfrm>
            <a:off x="2140325" y="-340675"/>
            <a:ext cx="30000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07916"/>
              </a:lnSpc>
              <a:spcBef>
                <a:spcPts val="0"/>
              </a:spcBef>
              <a:spcAft>
                <a:spcPts val="0"/>
              </a:spcAft>
              <a:buNone/>
            </a:pPr>
            <a:r>
              <a:t/>
            </a:r>
            <a:endParaRPr sz="1000"/>
          </a:p>
          <a:p>
            <a:pPr indent="0" lvl="0" marL="0" rtl="0" algn="l">
              <a:spcBef>
                <a:spcPts val="8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2018-06-21T19:07:43Z</dcterms:created>
  <dc:creator>Usuario de Microsoft Office</dc:creator>
</cp:coreProperties>
</file>